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embeddedFontLst>
    <p:embeddedFont>
      <p:font typeface="DM Sans Medium"/>
      <p:regular r:id="rId59"/>
      <p:bold r:id="rId60"/>
      <p:italic r:id="rId61"/>
      <p:boldItalic r:id="rId62"/>
    </p:embeddedFont>
    <p:embeddedFont>
      <p:font typeface="Roboto"/>
      <p:regular r:id="rId63"/>
      <p:bold r:id="rId64"/>
      <p:italic r:id="rId65"/>
      <p:boldItalic r:id="rId66"/>
    </p:embeddedFont>
    <p:embeddedFont>
      <p:font typeface="Merriweather"/>
      <p:regular r:id="rId67"/>
      <p:bold r:id="rId68"/>
      <p:italic r:id="rId69"/>
      <p:boldItalic r:id="rId70"/>
    </p:embeddedFont>
    <p:embeddedFont>
      <p:font typeface="DM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875BF9-6F28-4B61-8112-86DEA13AECFE}">
  <a:tblStyle styleId="{E0875BF9-6F28-4B61-8112-86DEA13AEC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DMSans-italic.fntdata"/><Relationship Id="rId72" Type="http://schemas.openxmlformats.org/officeDocument/2006/relationships/font" Target="fonts/DMSans-bold.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DMSans-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DMSans-regular.fntdata"/><Relationship Id="rId70" Type="http://schemas.openxmlformats.org/officeDocument/2006/relationships/font" Target="fonts/Merriweather-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DMSansMedium-boldItalic.fntdata"/><Relationship Id="rId61" Type="http://schemas.openxmlformats.org/officeDocument/2006/relationships/font" Target="fonts/DMSansMedium-italic.fntdata"/><Relationship Id="rId20" Type="http://schemas.openxmlformats.org/officeDocument/2006/relationships/slide" Target="slides/slide13.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5.xml"/><Relationship Id="rId66" Type="http://schemas.openxmlformats.org/officeDocument/2006/relationships/font" Target="fonts/Roboto-boldItalic.fntdata"/><Relationship Id="rId21" Type="http://schemas.openxmlformats.org/officeDocument/2006/relationships/slide" Target="slides/slide14.xml"/><Relationship Id="rId65" Type="http://schemas.openxmlformats.org/officeDocument/2006/relationships/font" Target="fonts/Roboto-italic.fntdata"/><Relationship Id="rId24" Type="http://schemas.openxmlformats.org/officeDocument/2006/relationships/slide" Target="slides/slide17.xml"/><Relationship Id="rId68" Type="http://schemas.openxmlformats.org/officeDocument/2006/relationships/font" Target="fonts/Merriweather-bold.fntdata"/><Relationship Id="rId23" Type="http://schemas.openxmlformats.org/officeDocument/2006/relationships/slide" Target="slides/slide16.xml"/><Relationship Id="rId67" Type="http://schemas.openxmlformats.org/officeDocument/2006/relationships/font" Target="fonts/Merriweather-regular.fntdata"/><Relationship Id="rId60" Type="http://schemas.openxmlformats.org/officeDocument/2006/relationships/font" Target="fonts/DMSansMedium-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erriweather-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DMSansMedium-regular.fntdata"/><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fe125be6a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fe125be6a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66f9661335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66f9661335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Procedure (Bullet Points)</a:t>
            </a:r>
            <a:endParaRPr/>
          </a:p>
          <a:p>
            <a:pPr indent="0" lvl="0" marL="0" rtl="0" algn="l">
              <a:spcBef>
                <a:spcPts val="0"/>
              </a:spcBef>
              <a:spcAft>
                <a:spcPts val="0"/>
              </a:spcAft>
              <a:buNone/>
            </a:pPr>
            <a:r>
              <a:rPr lang="en"/>
              <a:t>Dead space of about 600uL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Pre-fill tubing to eliminate air bubbles before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calibrated pipettes (instead of expensive scales) to measure dispensed water volume per 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Industry professionals recommended this as a cost-effective and reliable method.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Pipettes are pre-calibrated using high-precision scales, minimizing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Record data for each port’s dispensed volume (~100 µL target).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 5 trials per port to ensure consistency.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Adjust tubing based on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Over-dispensing? → Add bends to increase resistance.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Under-dispensing? → Reduce bends to decrease resistance.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Re-test after adjustments until all ports dispense ~100 µL ± acceptable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PTFE tubing holds bends well, preventing deformation over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Formatted Explanation</a:t>
            </a:r>
            <a:endParaRPr/>
          </a:p>
          <a:p>
            <a:pPr indent="0" lvl="0" marL="0" rtl="0" algn="l">
              <a:spcBef>
                <a:spcPts val="0"/>
              </a:spcBef>
              <a:spcAft>
                <a:spcPts val="0"/>
              </a:spcAft>
              <a:buNone/>
            </a:pPr>
            <a:r>
              <a:rPr lang="en"/>
              <a:t>To verify that the syringe pump accurately dispenses 100 µL per port, I used a pipette-based measurement method recommended by industry professionals. Since high-precision scales are expensive, I relied on pre-calibrated pipettes, which are traceable to precise measurements, ensuring minimal error.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testing, I pre-filled the PTFE tubing to remove air bubbles, ensuring consistent flow. For each of the 12 ports, I collected the dispensed volume and recorded it over 5 trials to assess repeatability. If a port consistently over- or under-dispensed, I adjusted the tubing resistance by adding or reducing bends—since PTFE retains its shape, these modifications remained stable.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iterative process allowed me to fine-tune the system until each port reliably delivered 100 µL ± a tolerable margin of error. By using pipettes instead of scales, I maintained accuracy while keeping costs low, aligning with standard lab practices for small-volume liquid handling.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66f9661335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66f9661335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66f966133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66f966133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Now that the sample has been rehydrated and mixed the sample needs to be dehydrated.</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66f9661335_5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66f9661335_5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Now that the sample has been rehydrated and mixed the sample needs to be dehydrated.</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66f9661335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66f9661335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66f966133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66f966133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t>
            </a:r>
            <a:r>
              <a:rPr lang="en"/>
              <a:t>control</a:t>
            </a:r>
            <a:r>
              <a:rPr lang="en"/>
              <a:t> the heating pad at a desired temperature bang-bang feedback was implemented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66f966133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66f966133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Now that the all sample manipulation systems have been covered, I will hand it over to Cole to go over how the user could extract samples durning one of these cycles.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66f9661335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66f9661335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purpose of the extraction system is to allow </a:t>
            </a:r>
            <a:r>
              <a:rPr lang="en"/>
              <a:t>researchers</a:t>
            </a:r>
            <a:r>
              <a:rPr lang="en"/>
              <a:t> to take samples mid cycle - without needing to reach inside the box</a:t>
            </a:r>
            <a:endParaRPr/>
          </a:p>
          <a:p>
            <a:pPr indent="-298450" lvl="0" marL="457200" rtl="0" algn="l">
              <a:spcBef>
                <a:spcPts val="0"/>
              </a:spcBef>
              <a:spcAft>
                <a:spcPts val="0"/>
              </a:spcAft>
              <a:buSzPts val="1100"/>
              <a:buChar char="●"/>
            </a:pPr>
            <a:r>
              <a:rPr lang="en"/>
              <a:t>This helps them steer clear of the internal hardware - and enables them to focus on their biological research</a:t>
            </a:r>
            <a:endParaRPr/>
          </a:p>
          <a:p>
            <a:pPr indent="-298450" lvl="0" marL="457200" rtl="0" algn="l">
              <a:spcBef>
                <a:spcPts val="0"/>
              </a:spcBef>
              <a:spcAft>
                <a:spcPts val="0"/>
              </a:spcAft>
              <a:buSzPts val="1100"/>
              <a:buChar char="●"/>
            </a:pPr>
            <a:r>
              <a:rPr lang="en"/>
              <a:t>Furthermore, the extraction system supports the heating pad and helps maintain rigidity in the overall box frame. </a:t>
            </a:r>
            <a:endParaRPr/>
          </a:p>
          <a:p>
            <a:pPr indent="-298450" lvl="0" marL="457200" rtl="0" algn="l">
              <a:spcBef>
                <a:spcPts val="0"/>
              </a:spcBef>
              <a:spcAft>
                <a:spcPts val="0"/>
              </a:spcAft>
              <a:buSzPts val="1100"/>
              <a:buChar char="●"/>
            </a:pPr>
            <a:r>
              <a:rPr lang="en"/>
              <a:t>Structural integrity of the movement system was a very important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66f9661335_1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66f9661335_1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66f9661335_7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66f9661335_7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66f9661335_3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66f9661335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rPr>
              <a:t>Transition</a:t>
            </a:r>
            <a:r>
              <a:rPr lang="en" sz="1800">
                <a:solidFill>
                  <a:srgbClr val="595959"/>
                </a:solidFill>
              </a:rPr>
              <a:t>: In order to realize the project, the team first needed to understand the project client and their related research.</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66f9661335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6f9661335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66f9661335_7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66f9661335_7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66f9661335_7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66f9661335_7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66f966133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66f966133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gone over all the subsystems Cole will show you how the user interacts with the device.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66f9661335_6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66f9661335_6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66f9661335_6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66f9661335_6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66f966133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66f966133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66f9661335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66f9661335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66f9661335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6f9661335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66f9661335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66f9661335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66f9661335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66f9661335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a:t>
            </a:r>
            <a:r>
              <a:rPr lang="en"/>
              <a:t>: Given the client, </a:t>
            </a:r>
            <a:r>
              <a:rPr lang="en">
                <a:solidFill>
                  <a:schemeClr val="dk1"/>
                </a:solidFill>
              </a:rPr>
              <a:t>to realize the objectives for this project, we needed a team of engineers. Their roles are described in the system level block diagram which is used to describe the project from a system level perspective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66f9661335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66f9661335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of the system using laser pointer. </a:t>
            </a:r>
            <a:endParaRPr/>
          </a:p>
          <a:p>
            <a:pPr indent="0" lvl="0" marL="0" rtl="0" algn="l">
              <a:spcBef>
                <a:spcPts val="0"/>
              </a:spcBef>
              <a:spcAft>
                <a:spcPts val="0"/>
              </a:spcAft>
              <a:buClr>
                <a:schemeClr val="dk1"/>
              </a:buClr>
              <a:buSzPts val="1100"/>
              <a:buFont typeface="Arial"/>
              <a:buNone/>
            </a:pPr>
            <a:r>
              <a:rPr lang="en"/>
              <a:t>Implements a real-time state machine on the ESP32 to manage experimental flow.</a:t>
            </a:r>
            <a:br>
              <a:rPr lang="en"/>
            </a:br>
            <a:endParaRPr/>
          </a:p>
          <a:p>
            <a:pPr indent="0" lvl="0" marL="0" rtl="0" algn="l">
              <a:spcBef>
                <a:spcPts val="0"/>
              </a:spcBef>
              <a:spcAft>
                <a:spcPts val="0"/>
              </a:spcAft>
              <a:buClr>
                <a:schemeClr val="dk1"/>
              </a:buClr>
              <a:buSzPts val="1100"/>
              <a:buFont typeface="Arial"/>
              <a:buNone/>
            </a:pPr>
            <a:r>
              <a:rPr lang="en"/>
              <a:t>Handles transitions between user interaction, cycle control, and error recovery states.</a:t>
            </a:r>
            <a:br>
              <a:rPr lang="en"/>
            </a:br>
            <a:endParaRPr/>
          </a:p>
          <a:p>
            <a:pPr indent="0" lvl="0" marL="0" rtl="0" algn="l">
              <a:spcBef>
                <a:spcPts val="0"/>
              </a:spcBef>
              <a:spcAft>
                <a:spcPts val="0"/>
              </a:spcAft>
              <a:buNone/>
            </a:pPr>
            <a:r>
              <a:rPr lang="en"/>
              <a:t>Modular libraries were developed for each subsystem (Heating, Mixing, Movement, Rehydration) for clean integration and scalability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To power the entire system and facilitate all the hardware </a:t>
            </a:r>
            <a:r>
              <a:rPr b="1" lang="en"/>
              <a:t>executed</a:t>
            </a:r>
            <a:r>
              <a:rPr b="1" lang="en"/>
              <a:t> in this code, </a:t>
            </a:r>
            <a:r>
              <a:rPr b="1" lang="en"/>
              <a:t>Matthew</a:t>
            </a:r>
            <a:r>
              <a:rPr b="1" lang="en"/>
              <a:t> </a:t>
            </a:r>
            <a:r>
              <a:rPr b="1" lang="en"/>
              <a:t>will introduce the power system.</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66f9661335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66f9661335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66f9661335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66f9661335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66f9661335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66f9661335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66f9661335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66f9661335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66f9661335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66f9661335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66f9661335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66f9661335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66f9661335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66f9661335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66f9661335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66f9661335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66f9661335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66f9661335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Signal and low-current traces were routed at 20 mils—the widest possible width that allowed efficient board routing—verified against IPC-2221 guidelines to safely support expected currents, with each connected subsystem mounted at a designated mechanical location.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fe125be6a_3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3fe125be6a_3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66f9661335_3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66f9661335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67a8581bc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67a8581bc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fe125be6a_3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fe125be6a_3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66f9661335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66f9661335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66f9661335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66f9661335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66f9661335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66f9661335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66f9661335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66f9661335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67afd066f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67afd066f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67afd066f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67afd066f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67afd066f7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67afd066f7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66f9661335_5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66f9661335_5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66f9661335_2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66f9661335_2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66f9661335_2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66f9661335_2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66f9661335_3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66f9661335_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fe125be6a_3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3fe125be6a_3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95959"/>
                </a:solidFill>
              </a:rPr>
              <a:t> this is our current model of our syringe pump</a:t>
            </a:r>
            <a:endParaRPr sz="1200">
              <a:solidFill>
                <a:srgbClr val="595959"/>
              </a:solidFill>
            </a:endParaRPr>
          </a:p>
          <a:p>
            <a:pPr indent="0" lvl="0" marL="0" rtl="0" algn="l">
              <a:spcBef>
                <a:spcPts val="0"/>
              </a:spcBef>
              <a:spcAft>
                <a:spcPts val="0"/>
              </a:spcAft>
              <a:buClr>
                <a:schemeClr val="dk1"/>
              </a:buClr>
              <a:buSzPts val="1100"/>
              <a:buFont typeface="Arial"/>
              <a:buNone/>
            </a:pPr>
            <a:r>
              <a:rPr lang="en" sz="1200">
                <a:solidFill>
                  <a:srgbClr val="595959"/>
                </a:solidFill>
              </a:rPr>
              <a:t> this was decided after team meeting when we decided that the lead screw syringe pump would be best at its standard throughout most syringe pumps used in lab equipment </a:t>
            </a:r>
            <a:endParaRPr sz="1200">
              <a:solidFill>
                <a:srgbClr val="595959"/>
              </a:solidFill>
            </a:endParaRPr>
          </a:p>
          <a:p>
            <a:pPr indent="0" lvl="0" marL="0" rtl="0" algn="l">
              <a:spcBef>
                <a:spcPts val="0"/>
              </a:spcBef>
              <a:spcAft>
                <a:spcPts val="0"/>
              </a:spcAft>
              <a:buClr>
                <a:schemeClr val="dk1"/>
              </a:buClr>
              <a:buSzPts val="1100"/>
              <a:buFont typeface="Arial"/>
              <a:buNone/>
            </a:pPr>
            <a:r>
              <a:rPr lang="en" sz="1200">
                <a:solidFill>
                  <a:srgbClr val="595959"/>
                </a:solidFill>
              </a:rPr>
              <a:t>It uses the same mechanism as our movement system it is translating rotational  motion into linear movement.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66f9661335_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66f9661335_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screw syringe pumps excel at precise small-volume dispensing because their threaded mechanism converts motor rotation into ultra-precise linear plunger movement.</a:t>
            </a:r>
            <a:endParaRPr/>
          </a:p>
          <a:p>
            <a:pPr indent="0" lvl="0" marL="0" rtl="0" algn="l">
              <a:spcBef>
                <a:spcPts val="0"/>
              </a:spcBef>
              <a:spcAft>
                <a:spcPts val="0"/>
              </a:spcAft>
              <a:buNone/>
            </a:pPr>
            <a:r>
              <a:rPr lang="en"/>
              <a:t>The design provides micrometer-level resolution for accurate 100 µL delivery, while resisting backpressure variations across multiple ports. Its inherent mechanical stability ensures repeatable results across tests, with minimal backlash or drift. </a:t>
            </a:r>
            <a:endParaRPr/>
          </a:p>
          <a:p>
            <a:pPr indent="0" lvl="0" marL="0" rtl="0" algn="l">
              <a:spcBef>
                <a:spcPts val="0"/>
              </a:spcBef>
              <a:spcAft>
                <a:spcPts val="0"/>
              </a:spcAft>
              <a:buNone/>
            </a:pPr>
            <a:r>
              <a:rPr lang="en"/>
              <a:t>The direct-drive action prevents pulsing, crucial for bubble-free microfluidics. </a:t>
            </a:r>
            <a:endParaRPr/>
          </a:p>
          <a:p>
            <a:pPr indent="0" lvl="0" marL="0" rtl="0" algn="l">
              <a:spcBef>
                <a:spcPts val="0"/>
              </a:spcBef>
              <a:spcAft>
                <a:spcPts val="0"/>
              </a:spcAft>
              <a:buNone/>
            </a:pPr>
            <a:r>
              <a:rPr lang="en"/>
              <a:t>This robust yet simple approach mirrors commercial systems, offering lab-grade performance in your DIY setup through precise motor control and reliable mechanical displacement.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66f9661335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66f9661335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Flow Resistance &amp; Equal Distribution</a:t>
            </a:r>
            <a:endParaRPr>
              <a:solidFill>
                <a:schemeClr val="dk1"/>
              </a:solidFill>
            </a:endParaRPr>
          </a:p>
          <a:p>
            <a:pPr indent="0" lvl="0" marL="0" rtl="0" algn="l">
              <a:spcBef>
                <a:spcPts val="0"/>
              </a:spcBef>
              <a:spcAft>
                <a:spcPts val="0"/>
              </a:spcAft>
              <a:buNone/>
            </a:pPr>
            <a:r>
              <a:rPr lang="en" sz="1350">
                <a:solidFill>
                  <a:srgbClr val="EEF0FF"/>
                </a:solidFill>
                <a:highlight>
                  <a:srgbClr val="1F1F1F"/>
                </a:highlight>
                <a:latin typeface="Roboto"/>
                <a:ea typeface="Roboto"/>
                <a:cs typeface="Roboto"/>
                <a:sym typeface="Roboto"/>
              </a:rPr>
              <a:t>polytetrafluoroethylene</a:t>
            </a:r>
            <a:endParaRPr>
              <a:solidFill>
                <a:schemeClr val="dk1"/>
              </a:solidFill>
            </a:endParaRPr>
          </a:p>
          <a:p>
            <a:pPr indent="0" lvl="0" marL="0" rtl="0" algn="l">
              <a:spcBef>
                <a:spcPts val="0"/>
              </a:spcBef>
              <a:spcAft>
                <a:spcPts val="0"/>
              </a:spcAft>
              <a:buNone/>
            </a:pPr>
            <a:r>
              <a:rPr lang="en">
                <a:solidFill>
                  <a:schemeClr val="dk1"/>
                </a:solidFill>
              </a:rPr>
              <a:t>The 1/16" OD tubing provides sufficient hydraulic resistance to ensure equal flow splitting across all 12 outlets. Without this resistance, fluid would favor the path of least resistance, leading to uneven dispensing.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Poiseuille’s Law (ΔP ∝ 1/r⁴) means small changes in tubing ID significantly affect backpressure. The narrower outlet tubing balances pressure drops, ensuring each port gets ~100 µL </a:t>
            </a:r>
            <a:endParaRPr>
              <a:solidFill>
                <a:schemeClr val="dk1"/>
              </a:solidFill>
            </a:endParaRPr>
          </a:p>
          <a:p>
            <a:pPr indent="0" lvl="0" marL="0" rtl="0" algn="l">
              <a:spcBef>
                <a:spcPts val="0"/>
              </a:spcBef>
              <a:spcAft>
                <a:spcPts val="0"/>
              </a:spcAft>
              <a:buNone/>
            </a:pPr>
            <a:r>
              <a:rPr lang="en">
                <a:solidFill>
                  <a:schemeClr val="dk1"/>
                </a:solidFill>
              </a:rPr>
              <a:t>Resistance depends HUGELY on tube size—smaller tubes = way more resistance.</a:t>
            </a:r>
            <a:endParaRPr>
              <a:solidFill>
                <a:schemeClr val="dk1"/>
              </a:solidFill>
            </a:endParaRPr>
          </a:p>
          <a:p>
            <a:pPr indent="0" lvl="0" marL="0" rtl="0" algn="l">
              <a:spcBef>
                <a:spcPts val="0"/>
              </a:spcBef>
              <a:spcAft>
                <a:spcPts val="0"/>
              </a:spcAft>
              <a:buNone/>
            </a:pPr>
            <a:r>
              <a:rPr lang="en">
                <a:solidFill>
                  <a:schemeClr val="dk1"/>
                </a:solidFill>
              </a:rPr>
              <a:t>Specifically, resistance increases with the 4th power of the radius (r⁴).</a:t>
            </a:r>
            <a:endParaRPr>
              <a:solidFill>
                <a:schemeClr val="dk1"/>
              </a:solidFill>
            </a:endParaRPr>
          </a:p>
          <a:p>
            <a:pPr indent="0" lvl="0" marL="0" rtl="0" algn="l">
              <a:spcBef>
                <a:spcPts val="0"/>
              </a:spcBef>
              <a:spcAft>
                <a:spcPts val="0"/>
              </a:spcAft>
              <a:buNone/>
            </a:pPr>
            <a:r>
              <a:rPr lang="en">
                <a:solidFill>
                  <a:schemeClr val="dk1"/>
                </a:solidFill>
              </a:rPr>
              <a:t>If you halve the tube diameter, resistance increases 16×!</a:t>
            </a:r>
            <a:endParaRPr>
              <a:solidFill>
                <a:schemeClr val="dk1"/>
              </a:solidFill>
            </a:endParaRPr>
          </a:p>
          <a:p>
            <a:pPr indent="0" lvl="0" marL="0" rtl="0" algn="l">
              <a:spcBef>
                <a:spcPts val="0"/>
              </a:spcBef>
              <a:spcAft>
                <a:spcPts val="0"/>
              </a:spcAft>
              <a:buNone/>
            </a:pPr>
            <a:r>
              <a:rPr lang="en">
                <a:solidFill>
                  <a:schemeClr val="dk1"/>
                </a:solidFill>
              </a:rPr>
              <a:t>For small volumes (100 µL total, ), low-dispense systems require minimal dead volume (achieved with flangeless fittings) and laminar flow (ensured by small tubing).</a:t>
            </a:r>
            <a:endParaRPr>
              <a:solidFill>
                <a:schemeClr val="dk1"/>
              </a:solidFill>
            </a:endParaRPr>
          </a:p>
          <a:p>
            <a:pPr indent="0" lvl="0" marL="0" rtl="0" algn="l">
              <a:spcBef>
                <a:spcPts val="0"/>
              </a:spcBef>
              <a:spcAft>
                <a:spcPts val="0"/>
              </a:spcAft>
              <a:buNone/>
            </a:pPr>
            <a:r>
              <a:rPr lang="en">
                <a:solidFill>
                  <a:schemeClr val="dk1"/>
                </a:solidFill>
              </a:rPr>
              <a:t>Pascal's principle is defined as: A change in pressure at any point in an enclosed incompressible fluid at rest is transmitted equally and undiminished to all points in all directions throughout the fluid, and the force due to the pressure acts at right angles to the enclosing walls.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1/8" OD inlet allows adequate flow supply without excessive pressure buildup before splitting.</a:t>
            </a:r>
            <a:endParaRPr>
              <a:solidFill>
                <a:schemeClr val="dk1"/>
              </a:solidFill>
            </a:endParaRPr>
          </a:p>
          <a:p>
            <a:pPr indent="0" lvl="0" marL="0" rtl="0" algn="l">
              <a:spcBef>
                <a:spcPts val="0"/>
              </a:spcBef>
              <a:spcAft>
                <a:spcPts val="0"/>
              </a:spcAft>
              <a:buNone/>
            </a:pPr>
            <a:r>
              <a:rPr lang="en">
                <a:solidFill>
                  <a:schemeClr val="dk1"/>
                </a:solidFill>
              </a:rPr>
              <a:t>The inlet is wider (1/8") so liquid enters fast, but the narrow outlets (1/16") slow it down evenly.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Why PTFE?</a:t>
            </a:r>
            <a:endParaRPr>
              <a:solidFill>
                <a:schemeClr val="dk1"/>
              </a:solidFill>
            </a:endParaRPr>
          </a:p>
          <a:p>
            <a:pPr indent="0" lvl="0" marL="0" rtl="0" algn="l">
              <a:spcBef>
                <a:spcPts val="0"/>
              </a:spcBef>
              <a:spcAft>
                <a:spcPts val="0"/>
              </a:spcAft>
              <a:buNone/>
            </a:pPr>
            <a:r>
              <a:rPr lang="en">
                <a:solidFill>
                  <a:schemeClr val="dk1"/>
                </a:solidFill>
              </a:rPr>
              <a:t>Slippery inside → Less clogging.</a:t>
            </a:r>
            <a:endParaRPr>
              <a:solidFill>
                <a:schemeClr val="dk1"/>
              </a:solidFill>
            </a:endParaRPr>
          </a:p>
          <a:p>
            <a:pPr indent="0" lvl="0" marL="0" rtl="0" algn="l">
              <a:spcBef>
                <a:spcPts val="0"/>
              </a:spcBef>
              <a:spcAft>
                <a:spcPts val="0"/>
              </a:spcAft>
              <a:buNone/>
            </a:pPr>
            <a:r>
              <a:rPr lang="en">
                <a:solidFill>
                  <a:schemeClr val="dk1"/>
                </a:solidFill>
              </a:rPr>
              <a:t>Seals tightly → No leaks at fittings.</a:t>
            </a:r>
            <a:endParaRPr>
              <a:solidFill>
                <a:schemeClr val="dk1"/>
              </a:solidFill>
            </a:endParaRPr>
          </a:p>
          <a:p>
            <a:pPr indent="0" lvl="0" marL="0" rtl="0" algn="l">
              <a:spcBef>
                <a:spcPts val="0"/>
              </a:spcBef>
              <a:spcAft>
                <a:spcPts val="0"/>
              </a:spcAft>
              <a:buNone/>
            </a:pPr>
            <a:r>
              <a:rPr lang="en">
                <a:solidFill>
                  <a:schemeClr val="dk1"/>
                </a:solidFill>
              </a:rPr>
              <a:t>Bubble-proof → Critical for precision dispensing.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Why the latch to prevent drippage and help with syringe switching out </a:t>
            </a:r>
            <a:endParaRPr>
              <a:solidFill>
                <a:schemeClr val="dk1"/>
              </a:solidFill>
            </a:endParaRPr>
          </a:p>
          <a:p>
            <a:pPr indent="0" lvl="0" marL="0" rtl="0" algn="l">
              <a:spcBef>
                <a:spcPts val="0"/>
              </a:spcBef>
              <a:spcAft>
                <a:spcPts val="0"/>
              </a:spcAft>
              <a:buNone/>
            </a:pPr>
            <a:r>
              <a:rPr lang="en">
                <a:solidFill>
                  <a:schemeClr val="dk1"/>
                </a:solidFill>
              </a:rPr>
              <a:t>Preventing Cross-Port Backflow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76" name="Shape 176"/>
        <p:cNvGrpSpPr/>
        <p:nvPr/>
      </p:nvGrpSpPr>
      <p:grpSpPr>
        <a:xfrm>
          <a:off x="0" y="0"/>
          <a:ext cx="0" cy="0"/>
          <a:chOff x="0" y="0"/>
          <a:chExt cx="0" cy="0"/>
        </a:xfrm>
      </p:grpSpPr>
      <p:sp>
        <p:nvSpPr>
          <p:cNvPr id="177" name="Google Shape;177;p35"/>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78" name="Google Shape;178;p35"/>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79" name="Google Shape;179;p35"/>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80" name="Google Shape;180;p35"/>
          <p:cNvSpPr/>
          <p:nvPr>
            <p:ph idx="3" type="pic"/>
          </p:nvPr>
        </p:nvSpPr>
        <p:spPr>
          <a:xfrm>
            <a:off x="4437578" y="2171250"/>
            <a:ext cx="4509600" cy="2775600"/>
          </a:xfrm>
          <a:prstGeom prst="round2DiagRect">
            <a:avLst>
              <a:gd fmla="val 16667" name="adj1"/>
              <a:gd fmla="val 0" name="adj2"/>
            </a:avLst>
          </a:prstGeom>
          <a:noFill/>
          <a:ln>
            <a:noFill/>
          </a:ln>
        </p:spPr>
      </p:sp>
      <p:sp>
        <p:nvSpPr>
          <p:cNvPr id="181" name="Google Shape;181;p35"/>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82" name="Shape 182"/>
        <p:cNvGrpSpPr/>
        <p:nvPr/>
      </p:nvGrpSpPr>
      <p:grpSpPr>
        <a:xfrm>
          <a:off x="0" y="0"/>
          <a:ext cx="0" cy="0"/>
          <a:chOff x="0" y="0"/>
          <a:chExt cx="0" cy="0"/>
        </a:xfrm>
      </p:grpSpPr>
      <p:sp>
        <p:nvSpPr>
          <p:cNvPr id="183" name="Google Shape;183;p36"/>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4" name="Google Shape;18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6" name="Google Shape;186;p36"/>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7" name="Google Shape;187;p36"/>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8" name="Google Shape;188;p36"/>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9" name="Google Shape;189;p3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0" name="Google Shape;190;p36"/>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91" name="Shape 191"/>
        <p:cNvGrpSpPr/>
        <p:nvPr/>
      </p:nvGrpSpPr>
      <p:grpSpPr>
        <a:xfrm>
          <a:off x="0" y="0"/>
          <a:ext cx="0" cy="0"/>
          <a:chOff x="0" y="0"/>
          <a:chExt cx="0" cy="0"/>
        </a:xfrm>
      </p:grpSpPr>
      <p:sp>
        <p:nvSpPr>
          <p:cNvPr id="192" name="Google Shape;19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37"/>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94" name="Google Shape;194;p37"/>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5" name="Google Shape;195;p37"/>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96" name="Shape 196"/>
        <p:cNvGrpSpPr/>
        <p:nvPr/>
      </p:nvGrpSpPr>
      <p:grpSpPr>
        <a:xfrm>
          <a:off x="0" y="0"/>
          <a:ext cx="0" cy="0"/>
          <a:chOff x="0" y="0"/>
          <a:chExt cx="0" cy="0"/>
        </a:xfrm>
      </p:grpSpPr>
      <p:sp>
        <p:nvSpPr>
          <p:cNvPr id="197" name="Google Shape;19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8" name="Google Shape;198;p38"/>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99" name="Google Shape;199;p38"/>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00" name="Google Shape;200;p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01" name="Shape 201"/>
        <p:cNvGrpSpPr/>
        <p:nvPr/>
      </p:nvGrpSpPr>
      <p:grpSpPr>
        <a:xfrm>
          <a:off x="0" y="0"/>
          <a:ext cx="0" cy="0"/>
          <a:chOff x="0" y="0"/>
          <a:chExt cx="0" cy="0"/>
        </a:xfrm>
      </p:grpSpPr>
      <p:sp>
        <p:nvSpPr>
          <p:cNvPr id="202" name="Google Shape;202;p3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03" name="Google Shape;203;p3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04" name="Google Shape;20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5" name="Google Shape;205;p39"/>
          <p:cNvSpPr/>
          <p:nvPr>
            <p:ph idx="2" type="pic"/>
          </p:nvPr>
        </p:nvSpPr>
        <p:spPr>
          <a:xfrm>
            <a:off x="3726325" y="669925"/>
            <a:ext cx="5220900" cy="4276800"/>
          </a:xfrm>
          <a:prstGeom prst="round2DiagRect">
            <a:avLst>
              <a:gd fmla="val 16667" name="adj1"/>
              <a:gd fmla="val 0" name="adj2"/>
            </a:avLst>
          </a:prstGeom>
          <a:noFill/>
          <a:ln>
            <a:noFill/>
          </a:ln>
        </p:spPr>
      </p:sp>
      <p:sp>
        <p:nvSpPr>
          <p:cNvPr id="206" name="Google Shape;206;p39"/>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07" name="Google Shape;207;p39"/>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08" name="Shape 208"/>
        <p:cNvGrpSpPr/>
        <p:nvPr/>
      </p:nvGrpSpPr>
      <p:grpSpPr>
        <a:xfrm>
          <a:off x="0" y="0"/>
          <a:ext cx="0" cy="0"/>
          <a:chOff x="0" y="0"/>
          <a:chExt cx="0" cy="0"/>
        </a:xfrm>
      </p:grpSpPr>
      <p:sp>
        <p:nvSpPr>
          <p:cNvPr id="209" name="Google Shape;209;p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10" name="Google Shape;210;p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40"/>
          <p:cNvSpPr/>
          <p:nvPr>
            <p:ph idx="2" type="pic"/>
          </p:nvPr>
        </p:nvSpPr>
        <p:spPr>
          <a:xfrm>
            <a:off x="3726325" y="669925"/>
            <a:ext cx="5220900" cy="4276800"/>
          </a:xfrm>
          <a:prstGeom prst="round2DiagRect">
            <a:avLst>
              <a:gd fmla="val 16667" name="adj1"/>
              <a:gd fmla="val 0" name="adj2"/>
            </a:avLst>
          </a:prstGeom>
          <a:noFill/>
          <a:ln>
            <a:noFill/>
          </a:ln>
        </p:spPr>
      </p:sp>
      <p:sp>
        <p:nvSpPr>
          <p:cNvPr id="213" name="Google Shape;213;p40"/>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14" name="Google Shape;214;p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215" name="Google Shape;215;p4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216" name="Shape 216"/>
        <p:cNvGrpSpPr/>
        <p:nvPr/>
      </p:nvGrpSpPr>
      <p:grpSpPr>
        <a:xfrm>
          <a:off x="0" y="0"/>
          <a:ext cx="0" cy="0"/>
          <a:chOff x="0" y="0"/>
          <a:chExt cx="0" cy="0"/>
        </a:xfrm>
      </p:grpSpPr>
      <p:sp>
        <p:nvSpPr>
          <p:cNvPr id="217" name="Google Shape;217;p41"/>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18" name="Google Shape;21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220" name="Google Shape;220;p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221" name="Google Shape;221;p41"/>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22" name="Google Shape;222;p41"/>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223" name="Shape 223"/>
        <p:cNvGrpSpPr/>
        <p:nvPr/>
      </p:nvGrpSpPr>
      <p:grpSpPr>
        <a:xfrm>
          <a:off x="0" y="0"/>
          <a:ext cx="0" cy="0"/>
          <a:chOff x="0" y="0"/>
          <a:chExt cx="0" cy="0"/>
        </a:xfrm>
      </p:grpSpPr>
      <p:sp>
        <p:nvSpPr>
          <p:cNvPr id="224" name="Google Shape;22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2"/>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6" name="Google Shape;226;p42"/>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7" name="Google Shape;227;p42"/>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28" name="Google Shape;228;p42"/>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29" name="Google Shape;229;p42"/>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0" name="Google Shape;230;p42"/>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1" name="Google Shape;231;p42"/>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2" name="Google Shape;232;p42"/>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3" name="Google Shape;233;p42"/>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4" name="Google Shape;234;p42"/>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5" name="Google Shape;235;p42"/>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6" name="Google Shape;236;p42"/>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7" name="Google Shape;237;p42"/>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8" name="Google Shape;238;p42"/>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9" name="Google Shape;239;p42"/>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0" name="Google Shape;240;p42"/>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1" name="Google Shape;241;p42"/>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2" name="Google Shape;242;p42"/>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3" name="Google Shape;243;p42"/>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4" name="Google Shape;244;p42"/>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5" name="Google Shape;245;p42"/>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6" name="Google Shape;246;p42"/>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7" name="Google Shape;247;p42"/>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8" name="Google Shape;248;p42"/>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9" name="Google Shape;249;p42"/>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0" name="Google Shape;250;p42"/>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1" name="Google Shape;251;p42"/>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2" name="Google Shape;252;p42"/>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53" name="Google Shape;253;p42"/>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54" name="Shape 254"/>
        <p:cNvGrpSpPr/>
        <p:nvPr/>
      </p:nvGrpSpPr>
      <p:grpSpPr>
        <a:xfrm>
          <a:off x="0" y="0"/>
          <a:ext cx="0" cy="0"/>
          <a:chOff x="0" y="0"/>
          <a:chExt cx="0" cy="0"/>
        </a:xfrm>
      </p:grpSpPr>
      <p:sp>
        <p:nvSpPr>
          <p:cNvPr id="255" name="Google Shape;2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4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57" name="Google Shape;257;p4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theme" Target="../theme/theme1.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52" name="Google Shape;52;p13"/>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docs.google.com/spreadsheets/d/1j0pPdhlI7beOuGiLoF2sZGKIaOLmQ7zvxetDtE_Nv78/edit?usp=sharing" TargetMode="External"/><Relationship Id="rId5" Type="http://schemas.openxmlformats.org/officeDocument/2006/relationships/hyperlink" Target="https://www.depts.ttu.edu/meatscience/docs/Calibrating-a-Pipette-7-23-20.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hyperlink" Target="https://drive.google.com/file/d/1SVpMGUI31iC5KQMwAIFqfLjp8L-PgxAZ/view?usp=drive_link" TargetMode="External"/><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42.jpg"/><Relationship Id="rId4" Type="http://schemas.openxmlformats.org/officeDocument/2006/relationships/image" Target="../media/image5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41.jpg"/><Relationship Id="rId5"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hyperlink" Target="https://drive.google.com/file/d/1kZGtEa84mSpUSkUwdFUma9W-bzy9_pyf/view?usp=drive_link"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hyperlink" Target="https://drive.google.com/file/d/1aYIyyJZjFEZE1mkYctpwubcepyyjcWT3/view?usp=drive_lin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 Id="rId3" Type="http://schemas.openxmlformats.org/officeDocument/2006/relationships/image" Target="../media/image18.jp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 Id="rId3" Type="http://schemas.openxmlformats.org/officeDocument/2006/relationships/hyperlink" Target="https://drive.google.com/file/d/1OS2n2AOCZQDWK8b_e-AT3Nf44UryOuqG/view?usp=drive_link" TargetMode="External"/><Relationship Id="rId4" Type="http://schemas.openxmlformats.org/officeDocument/2006/relationships/image" Target="../media/image21.jpg"/><Relationship Id="rId5"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drive.google.com/file/d/1AfXFLkStU_1HUCEBolImGljP_0ObtcWr/view?usp=drive_link" TargetMode="External"/><Relationship Id="rId5" Type="http://schemas.openxmlformats.org/officeDocument/2006/relationships/hyperlink" Target="https://drive.google.com/file/d/1oJCN-RWbTaT_uHAyZEPWOmqZRKGVL9eN/view?usp=drive_link" TargetMode="External"/><Relationship Id="rId6" Type="http://schemas.openxmlformats.org/officeDocument/2006/relationships/hyperlink" Target="https://drive.google.com/file/d/1HIlvhQ57lmimJEptLN6LG32nq3ydIUaR/view?usp=drive_lin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0.xml"/><Relationship Id="rId3" Type="http://schemas.openxmlformats.org/officeDocument/2006/relationships/hyperlink" Target="https://drive.google.com/file/d/18OuANx1ZNkgZMvC0ESAnf7MkyHoxavzW/view?usp=drive_link" TargetMode="Externa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5.xml"/><Relationship Id="rId3" Type="http://schemas.openxmlformats.org/officeDocument/2006/relationships/image" Target="../media/image5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hyperlink" Target="https://drive.google.com/file/d/1aMBmLNEj95IUhFn2AP4oNmuXB8pTCupi/view?usp=drive_link" TargetMode="Externa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47.png"/><Relationship Id="rId5" Type="http://schemas.openxmlformats.org/officeDocument/2006/relationships/image" Target="../media/image35.png"/><Relationship Id="rId6"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5.xml"/><Relationship Id="rId3" Type="http://schemas.openxmlformats.org/officeDocument/2006/relationships/hyperlink" Target="https://cad.onshape.com/documents/49779d0c6c0189a901d1349c/w/44a2afe867b41d1fc948f526/e/3f5d39e13af777f7493f72f8" TargetMode="External"/><Relationship Id="rId4" Type="http://schemas.openxmlformats.org/officeDocument/2006/relationships/image" Target="../media/image53.png"/><Relationship Id="rId5"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6.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55.png"/><Relationship Id="rId6" Type="http://schemas.openxmlformats.org/officeDocument/2006/relationships/image" Target="../media/image5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62.jpg"/><Relationship Id="rId5" Type="http://schemas.openxmlformats.org/officeDocument/2006/relationships/image" Target="../media/image63.jpg"/><Relationship Id="rId6" Type="http://schemas.openxmlformats.org/officeDocument/2006/relationships/image" Target="../media/image60.jpg"/><Relationship Id="rId7"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 Id="rId3" Type="http://schemas.openxmlformats.org/officeDocument/2006/relationships/image" Target="../media/image61.jpg"/><Relationship Id="rId4" Type="http://schemas.openxmlformats.org/officeDocument/2006/relationships/image" Target="../media/image52.png"/><Relationship Id="rId5"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5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image" Target="../media/image6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hyperlink" Target="https://cad.onshape.com/documents/49779d0c6c0189a901d1349c/w/44a2afe867b41d1fc948f526/e/e5bca884985bc0c58d8ab2da" TargetMode="External"/><Relationship Id="rId4" Type="http://schemas.openxmlformats.org/officeDocument/2006/relationships/hyperlink" Target="https://drive.google.com/file/d/1-1SvuZNM3Z7vRsZV3HBDjc82-mCLDYT3/view?usp=drive_link" TargetMode="External"/><Relationship Id="rId5" Type="http://schemas.openxmlformats.org/officeDocument/2006/relationships/image" Target="../media/image16.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06.11.2025</a:t>
            </a:r>
            <a:endParaRPr/>
          </a:p>
        </p:txBody>
      </p:sp>
      <p:sp>
        <p:nvSpPr>
          <p:cNvPr id="263" name="Google Shape;263;p44"/>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Wet/Dry Cycling Design Defense</a:t>
            </a:r>
            <a:endParaRPr/>
          </a:p>
        </p:txBody>
      </p:sp>
      <p:sp>
        <p:nvSpPr>
          <p:cNvPr id="264" name="Google Shape;264;p44"/>
          <p:cNvSpPr txBox="1"/>
          <p:nvPr>
            <p:ph idx="2" type="subTitle"/>
          </p:nvPr>
        </p:nvSpPr>
        <p:spPr>
          <a:xfrm>
            <a:off x="666750" y="2517450"/>
            <a:ext cx="2781300" cy="21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Rafael Delwart,</a:t>
            </a:r>
            <a:endParaRPr/>
          </a:p>
          <a:p>
            <a:pPr indent="0" lvl="0" marL="0" rtl="0" algn="l">
              <a:spcBef>
                <a:spcPts val="0"/>
              </a:spcBef>
              <a:spcAft>
                <a:spcPts val="0"/>
              </a:spcAft>
              <a:buNone/>
            </a:pPr>
            <a:r>
              <a:rPr lang="en"/>
              <a:t>Matthew Randall, </a:t>
            </a:r>
            <a:endParaRPr/>
          </a:p>
          <a:p>
            <a:pPr indent="0" lvl="0" marL="0" rtl="0" algn="l">
              <a:spcBef>
                <a:spcPts val="0"/>
              </a:spcBef>
              <a:spcAft>
                <a:spcPts val="0"/>
              </a:spcAft>
              <a:buNone/>
            </a:pPr>
            <a:r>
              <a:rPr lang="en"/>
              <a:t>Ryan Taylor, </a:t>
            </a:r>
            <a:endParaRPr/>
          </a:p>
          <a:p>
            <a:pPr indent="0" lvl="0" marL="0" rtl="0" algn="l">
              <a:spcBef>
                <a:spcPts val="0"/>
              </a:spcBef>
              <a:spcAft>
                <a:spcPts val="0"/>
              </a:spcAft>
              <a:buNone/>
            </a:pPr>
            <a:r>
              <a:rPr lang="en"/>
              <a:t>Cole Schreiner,</a:t>
            </a:r>
            <a:endParaRPr/>
          </a:p>
          <a:p>
            <a:pPr indent="0" lvl="0" marL="0" rtl="0" algn="l">
              <a:spcBef>
                <a:spcPts val="0"/>
              </a:spcBef>
              <a:spcAft>
                <a:spcPts val="0"/>
              </a:spcAft>
              <a:buNone/>
            </a:pPr>
            <a:r>
              <a:rPr lang="en"/>
              <a:t> Liz Villa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Blue and green wave pattern. " id="265" name="Google Shape;265;p44"/>
          <p:cNvPicPr preferRelativeResize="0"/>
          <p:nvPr>
            <p:ph idx="3" type="pic"/>
          </p:nvPr>
        </p:nvPicPr>
        <p:blipFill rotWithShape="1">
          <a:blip r:embed="rId3">
            <a:alphaModFix/>
          </a:blip>
          <a:srcRect b="797" l="0" r="0" t="797"/>
          <a:stretch/>
        </p:blipFill>
        <p:spPr>
          <a:xfrm>
            <a:off x="4437578" y="2171250"/>
            <a:ext cx="4509600" cy="2775600"/>
          </a:xfrm>
          <a:prstGeom prst="round2DiagRect">
            <a:avLst>
              <a:gd fmla="val 16667" name="adj1"/>
              <a:gd fmla="val 0" name="adj2"/>
            </a:avLst>
          </a:prstGeom>
        </p:spPr>
      </p:pic>
      <p:pic>
        <p:nvPicPr>
          <p:cNvPr id="266" name="Google Shape;266;p44"/>
          <p:cNvPicPr preferRelativeResize="0"/>
          <p:nvPr/>
        </p:nvPicPr>
        <p:blipFill>
          <a:blip r:embed="rId4">
            <a:alphaModFix amt="34000"/>
          </a:blip>
          <a:stretch>
            <a:fillRect/>
          </a:stretch>
        </p:blipFill>
        <p:spPr>
          <a:xfrm>
            <a:off x="4753625" y="2181600"/>
            <a:ext cx="3877500" cy="2754900"/>
          </a:xfrm>
          <a:prstGeom prst="rect">
            <a:avLst/>
          </a:prstGeom>
          <a:noFill/>
          <a:ln>
            <a:noFill/>
          </a:ln>
          <a:effectLst>
            <a:outerShdw blurRad="57150" rotWithShape="0" algn="bl" dir="5400000" dist="19050">
              <a:srgbClr val="000000">
                <a:alpha val="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53"/>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Syringe Pump Design Verification </a:t>
            </a:r>
            <a:endParaRPr b="1" sz="2400">
              <a:solidFill>
                <a:schemeClr val="dk2"/>
              </a:solidFill>
              <a:latin typeface="Merriweather"/>
              <a:ea typeface="Merriweather"/>
              <a:cs typeface="Merriweather"/>
              <a:sym typeface="Merriweather"/>
            </a:endParaRPr>
          </a:p>
        </p:txBody>
      </p:sp>
      <p:cxnSp>
        <p:nvCxnSpPr>
          <p:cNvPr id="356" name="Google Shape;356;p53"/>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357" name="Google Shape;357;p53"/>
          <p:cNvSpPr txBox="1"/>
          <p:nvPr/>
        </p:nvSpPr>
        <p:spPr>
          <a:xfrm>
            <a:off x="197375" y="995500"/>
            <a:ext cx="4127700" cy="380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b="1" lang="en" sz="1200">
                <a:solidFill>
                  <a:schemeClr val="dk1"/>
                </a:solidFill>
                <a:latin typeface="Merriweather"/>
                <a:ea typeface="Merriweather"/>
                <a:cs typeface="Merriweather"/>
                <a:sym typeface="Merriweather"/>
              </a:rPr>
              <a:t>Methods</a:t>
            </a:r>
            <a:r>
              <a:rPr b="1" lang="en" sz="1200">
                <a:solidFill>
                  <a:schemeClr val="dk1"/>
                </a:solidFill>
                <a:latin typeface="Merriweather"/>
                <a:ea typeface="Merriweather"/>
                <a:cs typeface="Merriweather"/>
                <a:sym typeface="Merriweather"/>
              </a:rPr>
              <a:t>:</a:t>
            </a:r>
            <a:endParaRPr b="1"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Pre-fill tubing to eliminate air bubbles before testing</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Use calibrated pipettes (instead of expensive scales) to measure dispensed water volume per port</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Record data for each port’s dispensed volume (~100 µL target)</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Run 5 trials per port to ensure consistency</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Adjust tubing based on results:</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Over-dispensing → Add bends to increase resistance</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Under-dispensing → Reduce bends to decrease resistance</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Re-test after adjustments until all ports dispense ~100 µL ± acceptable error under 13%</a:t>
            </a:r>
            <a:endParaRPr sz="1200">
              <a:solidFill>
                <a:schemeClr val="dk1"/>
              </a:solidFill>
              <a:latin typeface="Merriweather"/>
              <a:ea typeface="Merriweather"/>
              <a:cs typeface="Merriweather"/>
              <a:sym typeface="Merriweather"/>
            </a:endParaRPr>
          </a:p>
        </p:txBody>
      </p:sp>
      <p:sp>
        <p:nvSpPr>
          <p:cNvPr id="358" name="Google Shape;358;p53"/>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pic>
        <p:nvPicPr>
          <p:cNvPr id="359" name="Google Shape;359;p53" title="Screenshot 2025-06-10 at 3.27.19 PM.png"/>
          <p:cNvPicPr preferRelativeResize="0"/>
          <p:nvPr/>
        </p:nvPicPr>
        <p:blipFill>
          <a:blip r:embed="rId3">
            <a:alphaModFix/>
          </a:blip>
          <a:stretch>
            <a:fillRect/>
          </a:stretch>
        </p:blipFill>
        <p:spPr>
          <a:xfrm>
            <a:off x="4414225" y="1811500"/>
            <a:ext cx="4424998" cy="2173800"/>
          </a:xfrm>
          <a:prstGeom prst="rect">
            <a:avLst/>
          </a:prstGeom>
          <a:noFill/>
          <a:ln>
            <a:noFill/>
          </a:ln>
        </p:spPr>
      </p:pic>
      <p:sp>
        <p:nvSpPr>
          <p:cNvPr id="360" name="Google Shape;360;p53"/>
          <p:cNvSpPr txBox="1"/>
          <p:nvPr>
            <p:ph idx="1" type="body"/>
          </p:nvPr>
        </p:nvSpPr>
        <p:spPr>
          <a:xfrm>
            <a:off x="3947125" y="4408900"/>
            <a:ext cx="5529900" cy="694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u="sng">
                <a:solidFill>
                  <a:schemeClr val="hlink"/>
                </a:solidFill>
                <a:hlinkClick r:id="rId4"/>
              </a:rPr>
              <a:t>Testing Data</a:t>
            </a:r>
            <a:endParaRPr sz="1000"/>
          </a:p>
          <a:p>
            <a:pPr indent="0" lvl="0" marL="0" rtl="0" algn="ctr">
              <a:lnSpc>
                <a:spcPct val="100000"/>
              </a:lnSpc>
              <a:spcBef>
                <a:spcPts val="0"/>
              </a:spcBef>
              <a:spcAft>
                <a:spcPts val="0"/>
              </a:spcAft>
              <a:buNone/>
            </a:pPr>
            <a:r>
              <a:rPr lang="en" sz="1000" u="sng">
                <a:solidFill>
                  <a:schemeClr val="hlink"/>
                </a:solidFill>
                <a:hlinkClick r:id="rId5"/>
              </a:rPr>
              <a:t>Calibrating a Pipette</a:t>
            </a:r>
            <a:endParaRPr sz="1000"/>
          </a:p>
          <a:p>
            <a:pPr indent="0" lvl="0" marL="0" rtl="0" algn="ctr">
              <a:lnSpc>
                <a:spcPct val="100000"/>
              </a:lnSpc>
              <a:spcBef>
                <a:spcPts val="0"/>
              </a:spcBef>
              <a:spcAft>
                <a:spcPts val="0"/>
              </a:spcAft>
              <a:buNone/>
            </a:pPr>
            <a:r>
              <a:t/>
            </a:r>
            <a:endParaRPr sz="1000"/>
          </a:p>
          <a:p>
            <a:pPr indent="0" lvl="0" marL="0" rtl="0" algn="ctr">
              <a:lnSpc>
                <a:spcPct val="100000"/>
              </a:lnSpc>
              <a:spcBef>
                <a:spcPts val="0"/>
              </a:spcBef>
              <a:spcAft>
                <a:spcPts val="0"/>
              </a:spcAft>
              <a:buNone/>
            </a:pPr>
            <a:r>
              <a:t/>
            </a:r>
            <a:endParaRPr sz="1000"/>
          </a:p>
          <a:p>
            <a:pPr indent="0" lvl="0" marL="0" rtl="0" algn="ctr">
              <a:lnSpc>
                <a:spcPct val="100000"/>
              </a:lnSpc>
              <a:spcBef>
                <a:spcPts val="0"/>
              </a:spcBef>
              <a:spcAft>
                <a:spcPts val="0"/>
              </a:spcAft>
              <a:buNone/>
            </a:pPr>
            <a:r>
              <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DFE2"/>
        </a:solidFill>
      </p:bgPr>
    </p:bg>
    <p:spTree>
      <p:nvGrpSpPr>
        <p:cNvPr id="364" name="Shape 364"/>
        <p:cNvGrpSpPr/>
        <p:nvPr/>
      </p:nvGrpSpPr>
      <p:grpSpPr>
        <a:xfrm>
          <a:off x="0" y="0"/>
          <a:ext cx="0" cy="0"/>
          <a:chOff x="0" y="0"/>
          <a:chExt cx="0" cy="0"/>
        </a:xfrm>
      </p:grpSpPr>
      <p:sp>
        <p:nvSpPr>
          <p:cNvPr id="365" name="Google Shape;36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6" name="Google Shape;366;p54"/>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Mixing</a:t>
            </a:r>
            <a:r>
              <a:rPr b="1" lang="en" sz="2400">
                <a:solidFill>
                  <a:schemeClr val="dk2"/>
                </a:solidFill>
                <a:latin typeface="Merriweather"/>
                <a:ea typeface="Merriweather"/>
                <a:cs typeface="Merriweather"/>
                <a:sym typeface="Merriweather"/>
              </a:rPr>
              <a:t> </a:t>
            </a:r>
            <a:r>
              <a:rPr b="1" lang="en" sz="2400">
                <a:solidFill>
                  <a:schemeClr val="dk2"/>
                </a:solidFill>
                <a:latin typeface="Merriweather"/>
                <a:ea typeface="Merriweather"/>
                <a:cs typeface="Merriweather"/>
                <a:sym typeface="Merriweather"/>
              </a:rPr>
              <a:t>Subsystem</a:t>
            </a:r>
            <a:r>
              <a:rPr b="1" lang="en" sz="2400">
                <a:solidFill>
                  <a:schemeClr val="dk2"/>
                </a:solidFill>
                <a:latin typeface="Merriweather"/>
                <a:ea typeface="Merriweather"/>
                <a:cs typeface="Merriweather"/>
                <a:sym typeface="Merriweather"/>
              </a:rPr>
              <a:t> Design</a:t>
            </a:r>
            <a:endParaRPr b="1" sz="2400">
              <a:solidFill>
                <a:schemeClr val="dk2"/>
              </a:solidFill>
              <a:latin typeface="Merriweather"/>
              <a:ea typeface="Merriweather"/>
              <a:cs typeface="Merriweather"/>
              <a:sym typeface="Merriweather"/>
            </a:endParaRPr>
          </a:p>
        </p:txBody>
      </p:sp>
      <p:sp>
        <p:nvSpPr>
          <p:cNvPr id="367" name="Google Shape;367;p54"/>
          <p:cNvSpPr txBox="1"/>
          <p:nvPr/>
        </p:nvSpPr>
        <p:spPr>
          <a:xfrm>
            <a:off x="544350" y="874888"/>
            <a:ext cx="7957200" cy="1308300"/>
          </a:xfrm>
          <a:prstGeom prst="rect">
            <a:avLst/>
          </a:prstGeom>
          <a:noFill/>
          <a:ln>
            <a:noFill/>
          </a:ln>
        </p:spPr>
        <p:txBody>
          <a:bodyPr anchorCtr="0" anchor="ctr" bIns="91425" lIns="91425" spcFirstLastPara="1" rIns="91425" wrap="square" tIns="91425">
            <a:spAutoFit/>
          </a:bodyPr>
          <a:lstStyle/>
          <a:p>
            <a:pPr indent="0" lvl="0" marL="0" rtl="0" algn="l">
              <a:lnSpc>
                <a:spcPct val="150000"/>
              </a:lnSpc>
              <a:spcBef>
                <a:spcPts val="0"/>
              </a:spcBef>
              <a:spcAft>
                <a:spcPts val="0"/>
              </a:spcAft>
              <a:buNone/>
            </a:pPr>
            <a:r>
              <a:t/>
            </a:r>
            <a:endParaRPr b="1">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t/>
            </a:r>
            <a:endParaRPr b="1">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t/>
            </a:r>
            <a:endParaRPr b="1">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b="1" sz="1000">
              <a:solidFill>
                <a:schemeClr val="dk1"/>
              </a:solidFill>
              <a:latin typeface="Merriweather"/>
              <a:ea typeface="Merriweather"/>
              <a:cs typeface="Merriweather"/>
              <a:sym typeface="Merriweather"/>
            </a:endParaRPr>
          </a:p>
        </p:txBody>
      </p:sp>
      <p:cxnSp>
        <p:nvCxnSpPr>
          <p:cNvPr id="368" name="Google Shape;368;p54"/>
          <p:cNvCxnSpPr/>
          <p:nvPr/>
        </p:nvCxnSpPr>
        <p:spPr>
          <a:xfrm>
            <a:off x="10875" y="77362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369" name="Google Shape;369;p54" title="Top_Level_Final.drawio.png"/>
          <p:cNvPicPr preferRelativeResize="0"/>
          <p:nvPr/>
        </p:nvPicPr>
        <p:blipFill rotWithShape="1">
          <a:blip r:embed="rId3">
            <a:alphaModFix/>
          </a:blip>
          <a:srcRect b="0" l="0" r="0" t="0"/>
          <a:stretch/>
        </p:blipFill>
        <p:spPr>
          <a:xfrm>
            <a:off x="1151375" y="773625"/>
            <a:ext cx="3325341" cy="4369875"/>
          </a:xfrm>
          <a:prstGeom prst="rect">
            <a:avLst/>
          </a:prstGeom>
          <a:noFill/>
          <a:ln>
            <a:noFill/>
          </a:ln>
        </p:spPr>
      </p:pic>
      <p:sp>
        <p:nvSpPr>
          <p:cNvPr id="370" name="Google Shape;370;p54"/>
          <p:cNvSpPr/>
          <p:nvPr/>
        </p:nvSpPr>
        <p:spPr>
          <a:xfrm>
            <a:off x="1883400" y="2200300"/>
            <a:ext cx="582900" cy="89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DM Sans"/>
              <a:ea typeface="DM Sans"/>
              <a:cs typeface="DM Sans"/>
              <a:sym typeface="DM Sans"/>
            </a:endParaRPr>
          </a:p>
        </p:txBody>
      </p:sp>
      <p:cxnSp>
        <p:nvCxnSpPr>
          <p:cNvPr id="371" name="Google Shape;371;p54"/>
          <p:cNvCxnSpPr/>
          <p:nvPr/>
        </p:nvCxnSpPr>
        <p:spPr>
          <a:xfrm flipH="1">
            <a:off x="2487675" y="1761875"/>
            <a:ext cx="2726700" cy="652200"/>
          </a:xfrm>
          <a:prstGeom prst="straightConnector1">
            <a:avLst/>
          </a:prstGeom>
          <a:noFill/>
          <a:ln cap="flat" cmpd="sng" w="9525">
            <a:solidFill>
              <a:schemeClr val="dk2"/>
            </a:solidFill>
            <a:prstDash val="solid"/>
            <a:round/>
            <a:headEnd len="med" w="med" type="none"/>
            <a:tailEnd len="med" w="med" type="triangle"/>
          </a:ln>
        </p:spPr>
      </p:cxnSp>
      <p:sp>
        <p:nvSpPr>
          <p:cNvPr id="372" name="Google Shape;372;p54"/>
          <p:cNvSpPr txBox="1"/>
          <p:nvPr/>
        </p:nvSpPr>
        <p:spPr>
          <a:xfrm>
            <a:off x="5455950" y="1097463"/>
            <a:ext cx="3374100" cy="6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latin typeface="Merriweather"/>
                <a:ea typeface="Merriweather"/>
                <a:cs typeface="Merriweather"/>
                <a:sym typeface="Merriweather"/>
              </a:rPr>
              <a:t>Deliverable</a:t>
            </a:r>
            <a:r>
              <a:rPr lang="en" sz="1200">
                <a:latin typeface="Merriweather"/>
                <a:ea typeface="Merriweather"/>
                <a:cs typeface="Merriweather"/>
                <a:sym typeface="Merriweather"/>
              </a:rPr>
              <a:t>:</a:t>
            </a:r>
            <a:endParaRPr sz="1200">
              <a:latin typeface="Merriweather"/>
              <a:ea typeface="Merriweather"/>
              <a:cs typeface="Merriweather"/>
              <a:sym typeface="Merriweather"/>
            </a:endParaRPr>
          </a:p>
          <a:p>
            <a:pPr indent="-304800" lvl="0" marL="457200" rtl="0" algn="l">
              <a:lnSpc>
                <a:spcPct val="150000"/>
              </a:lnSpc>
              <a:spcBef>
                <a:spcPts val="1200"/>
              </a:spcBef>
              <a:spcAft>
                <a:spcPts val="0"/>
              </a:spcAft>
              <a:buSzPts val="1200"/>
              <a:buFont typeface="Merriweather"/>
              <a:buChar char="●"/>
            </a:pPr>
            <a:r>
              <a:rPr lang="en" sz="1200">
                <a:latin typeface="Merriweather"/>
                <a:ea typeface="Merriweather"/>
                <a:cs typeface="Merriweather"/>
                <a:sym typeface="Merriweather"/>
              </a:rPr>
              <a:t>Incorporate stirring capabilities to agitate samples for 1–2 minutes following each rehydration cycle</a:t>
            </a:r>
            <a:endParaRPr sz="1200">
              <a:latin typeface="Merriweather"/>
              <a:ea typeface="Merriweather"/>
              <a:cs typeface="Merriweather"/>
              <a:sym typeface="Merriweather"/>
            </a:endParaRPr>
          </a:p>
          <a:p>
            <a:pPr indent="0" lvl="0" marL="0" rtl="0" algn="l">
              <a:lnSpc>
                <a:spcPct val="115000"/>
              </a:lnSpc>
              <a:spcBef>
                <a:spcPts val="1200"/>
              </a:spcBef>
              <a:spcAft>
                <a:spcPts val="0"/>
              </a:spcAft>
              <a:buClr>
                <a:schemeClr val="hlink"/>
              </a:buClr>
              <a:buSzPts val="1100"/>
              <a:buFont typeface="Arial"/>
              <a:buNone/>
            </a:pPr>
            <a:r>
              <a:t/>
            </a:r>
            <a:endParaRPr sz="1200">
              <a:latin typeface="Merriweather"/>
              <a:ea typeface="Merriweather"/>
              <a:cs typeface="Merriweather"/>
              <a:sym typeface="Merriweather"/>
            </a:endParaRPr>
          </a:p>
          <a:p>
            <a:pPr indent="0" lvl="0" marL="0" rtl="0" algn="l">
              <a:spcBef>
                <a:spcPts val="1200"/>
              </a:spcBef>
              <a:spcAft>
                <a:spcPts val="0"/>
              </a:spcAft>
              <a:buNone/>
            </a:pPr>
            <a:r>
              <a:t/>
            </a:r>
            <a:endParaRPr sz="1200">
              <a:latin typeface="Merriweather"/>
              <a:ea typeface="Merriweather"/>
              <a:cs typeface="Merriweather"/>
              <a:sym typeface="Merriweather"/>
            </a:endParaRPr>
          </a:p>
        </p:txBody>
      </p:sp>
      <p:sp>
        <p:nvSpPr>
          <p:cNvPr id="373" name="Google Shape;373;p54"/>
          <p:cNvSpPr/>
          <p:nvPr/>
        </p:nvSpPr>
        <p:spPr>
          <a:xfrm>
            <a:off x="2621525" y="4167875"/>
            <a:ext cx="1855200" cy="39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374" name="Google Shape;374;p54"/>
          <p:cNvCxnSpPr>
            <a:stCxn id="373" idx="3"/>
          </p:cNvCxnSpPr>
          <p:nvPr/>
        </p:nvCxnSpPr>
        <p:spPr>
          <a:xfrm flipH="1" rot="10800000">
            <a:off x="4476725" y="3377525"/>
            <a:ext cx="1438200" cy="988200"/>
          </a:xfrm>
          <a:prstGeom prst="straightConnector1">
            <a:avLst/>
          </a:prstGeom>
          <a:noFill/>
          <a:ln cap="flat" cmpd="sng" w="9525">
            <a:solidFill>
              <a:schemeClr val="dk2"/>
            </a:solidFill>
            <a:prstDash val="solid"/>
            <a:round/>
            <a:headEnd len="med" w="med" type="stealth"/>
            <a:tailEnd len="med" w="med" type="none"/>
          </a:ln>
        </p:spPr>
      </p:cxnSp>
      <p:sp>
        <p:nvSpPr>
          <p:cNvPr id="375" name="Google Shape;375;p54"/>
          <p:cNvSpPr txBox="1"/>
          <p:nvPr/>
        </p:nvSpPr>
        <p:spPr>
          <a:xfrm>
            <a:off x="5462250" y="2367825"/>
            <a:ext cx="3361500" cy="7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chemeClr val="dk2"/>
                </a:solidFill>
                <a:latin typeface="Merriweather"/>
                <a:ea typeface="Merriweather"/>
                <a:cs typeface="Merriweather"/>
                <a:sym typeface="Merriweather"/>
              </a:rPr>
              <a:t>Approach:</a:t>
            </a:r>
            <a:endParaRPr sz="1200">
              <a:solidFill>
                <a:schemeClr val="dk2"/>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2"/>
              </a:buClr>
              <a:buSzPts val="1200"/>
              <a:buFont typeface="Merriweather"/>
              <a:buChar char="●"/>
            </a:pPr>
            <a:r>
              <a:rPr lang="en" sz="1200">
                <a:solidFill>
                  <a:schemeClr val="dk2"/>
                </a:solidFill>
                <a:latin typeface="Merriweather"/>
                <a:ea typeface="Merriweather"/>
                <a:cs typeface="Merriweather"/>
                <a:sym typeface="Merriweather"/>
              </a:rPr>
              <a:t>Mixing</a:t>
            </a:r>
            <a:r>
              <a:rPr lang="en" sz="1200">
                <a:solidFill>
                  <a:schemeClr val="dk2"/>
                </a:solidFill>
                <a:latin typeface="Merriweather"/>
                <a:ea typeface="Merriweather"/>
                <a:cs typeface="Merriweather"/>
                <a:sym typeface="Merriweather"/>
              </a:rPr>
              <a:t> was achieved through a mixing platform consisting of three DC motors that agitate samples in the manipulation zone</a:t>
            </a:r>
            <a:endParaRPr sz="1000">
              <a:solidFill>
                <a:schemeClr val="dk2"/>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55"/>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Magnetic Stir Bar Mixing Implementation</a:t>
            </a:r>
            <a:endParaRPr b="1" sz="2400">
              <a:solidFill>
                <a:schemeClr val="dk2"/>
              </a:solidFill>
              <a:latin typeface="Merriweather"/>
              <a:ea typeface="Merriweather"/>
              <a:cs typeface="Merriweather"/>
              <a:sym typeface="Merriweather"/>
            </a:endParaRPr>
          </a:p>
        </p:txBody>
      </p:sp>
      <p:cxnSp>
        <p:nvCxnSpPr>
          <p:cNvPr id="382" name="Google Shape;382;p55"/>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383" name="Google Shape;383;p55"/>
          <p:cNvSpPr txBox="1"/>
          <p:nvPr>
            <p:ph idx="1" type="body"/>
          </p:nvPr>
        </p:nvSpPr>
        <p:spPr>
          <a:xfrm>
            <a:off x="364025" y="995500"/>
            <a:ext cx="3964800" cy="24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Merriweather"/>
                <a:ea typeface="Merriweather"/>
                <a:cs typeface="Merriweather"/>
                <a:sym typeface="Merriweather"/>
              </a:rPr>
              <a:t>System Design:</a:t>
            </a:r>
            <a:endParaRPr b="1" sz="1200">
              <a:latin typeface="Merriweather"/>
              <a:ea typeface="Merriweather"/>
              <a:cs typeface="Merriweather"/>
              <a:sym typeface="Merriweather"/>
            </a:endParaRPr>
          </a:p>
          <a:p>
            <a:pPr indent="-304800" lvl="0" marL="457200" rtl="0" algn="l">
              <a:spcBef>
                <a:spcPts val="1200"/>
              </a:spcBef>
              <a:spcAft>
                <a:spcPts val="0"/>
              </a:spcAft>
              <a:buSzPts val="1200"/>
              <a:buFont typeface="Merriweather"/>
              <a:buChar char="●"/>
            </a:pPr>
            <a:r>
              <a:rPr lang="en" sz="1200">
                <a:latin typeface="Merriweather"/>
                <a:ea typeface="Merriweather"/>
                <a:cs typeface="Merriweather"/>
                <a:sym typeface="Merriweather"/>
              </a:rPr>
              <a:t>Utilized magnetic stir bars spun by brushless DC motors with large magnets</a:t>
            </a:r>
            <a:endParaRPr sz="1200">
              <a:latin typeface="Merriweather"/>
              <a:ea typeface="Merriweather"/>
              <a:cs typeface="Merriweather"/>
              <a:sym typeface="Merriweather"/>
            </a:endParaRPr>
          </a:p>
          <a:p>
            <a:pPr indent="0" lvl="0" marL="457200" rtl="0" algn="l">
              <a:spcBef>
                <a:spcPts val="1200"/>
              </a:spcBef>
              <a:spcAft>
                <a:spcPts val="0"/>
              </a:spcAft>
              <a:buNone/>
            </a:pPr>
            <a:r>
              <a:t/>
            </a:r>
            <a:endParaRPr sz="1200">
              <a:latin typeface="Merriweather"/>
              <a:ea typeface="Merriweather"/>
              <a:cs typeface="Merriweather"/>
              <a:sym typeface="Merriweather"/>
            </a:endParaRPr>
          </a:p>
          <a:p>
            <a:pPr indent="0" lvl="0" marL="0" rtl="0" algn="l">
              <a:spcBef>
                <a:spcPts val="1200"/>
              </a:spcBef>
              <a:spcAft>
                <a:spcPts val="0"/>
              </a:spcAft>
              <a:buNone/>
            </a:pPr>
            <a:r>
              <a:t/>
            </a:r>
            <a:endParaRPr b="1" sz="1200">
              <a:latin typeface="Merriweather"/>
              <a:ea typeface="Merriweather"/>
              <a:cs typeface="Merriweather"/>
              <a:sym typeface="Merriweather"/>
            </a:endParaRPr>
          </a:p>
          <a:p>
            <a:pPr indent="0" lvl="0" marL="457200" rtl="0" algn="l">
              <a:spcBef>
                <a:spcPts val="1200"/>
              </a:spcBef>
              <a:spcAft>
                <a:spcPts val="0"/>
              </a:spcAft>
              <a:buNone/>
            </a:pPr>
            <a:r>
              <a:t/>
            </a:r>
            <a:endParaRPr sz="1200">
              <a:latin typeface="Merriweather"/>
              <a:ea typeface="Merriweather"/>
              <a:cs typeface="Merriweather"/>
              <a:sym typeface="Merriweather"/>
            </a:endParaRPr>
          </a:p>
          <a:p>
            <a:pPr indent="0" lvl="0" marL="0" rtl="0" algn="l">
              <a:spcBef>
                <a:spcPts val="1200"/>
              </a:spcBef>
              <a:spcAft>
                <a:spcPts val="1200"/>
              </a:spcAft>
              <a:buNone/>
            </a:pPr>
            <a:r>
              <a:t/>
            </a:r>
            <a:endParaRPr b="1" sz="1200">
              <a:latin typeface="Merriweather"/>
              <a:ea typeface="Merriweather"/>
              <a:cs typeface="Merriweather"/>
              <a:sym typeface="Merriweather"/>
            </a:endParaRPr>
          </a:p>
        </p:txBody>
      </p:sp>
      <p:pic>
        <p:nvPicPr>
          <p:cNvPr id="384" name="Google Shape;384;p55" title="DC_Mixing_Motor.jpg"/>
          <p:cNvPicPr preferRelativeResize="0"/>
          <p:nvPr/>
        </p:nvPicPr>
        <p:blipFill>
          <a:blip r:embed="rId3">
            <a:alphaModFix/>
          </a:blip>
          <a:stretch>
            <a:fillRect/>
          </a:stretch>
        </p:blipFill>
        <p:spPr>
          <a:xfrm>
            <a:off x="5154113" y="918175"/>
            <a:ext cx="2447350" cy="2053010"/>
          </a:xfrm>
          <a:prstGeom prst="rect">
            <a:avLst/>
          </a:prstGeom>
          <a:noFill/>
          <a:ln>
            <a:noFill/>
          </a:ln>
        </p:spPr>
      </p:pic>
      <p:sp>
        <p:nvSpPr>
          <p:cNvPr id="385" name="Google Shape;385;p55"/>
          <p:cNvSpPr txBox="1"/>
          <p:nvPr/>
        </p:nvSpPr>
        <p:spPr>
          <a:xfrm>
            <a:off x="405575" y="2173800"/>
            <a:ext cx="3881700" cy="795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A simple FET circuit allows the controller to turn motors on and off (</a:t>
            </a:r>
            <a:r>
              <a:rPr lang="en" sz="1200" u="sng">
                <a:solidFill>
                  <a:schemeClr val="dk1"/>
                </a:solidFill>
                <a:latin typeface="Merriweather"/>
                <a:ea typeface="Merriweather"/>
                <a:cs typeface="Merriweather"/>
                <a:sym typeface="Merriweather"/>
                <a:hlinkClick r:id="rId4">
                  <a:extLst>
                    <a:ext uri="{A12FA001-AC4F-418D-AE19-62706E023703}">
                      <ahyp:hlinkClr val="tx"/>
                    </a:ext>
                  </a:extLst>
                </a:hlinkClick>
              </a:rPr>
              <a:t>circuit image link</a:t>
            </a:r>
            <a:r>
              <a:rPr lang="en" sz="1200">
                <a:solidFill>
                  <a:schemeClr val="dk1"/>
                </a:solidFill>
                <a:latin typeface="Merriweather"/>
                <a:ea typeface="Merriweather"/>
                <a:cs typeface="Merriweather"/>
                <a:sym typeface="Merriweather"/>
              </a:rPr>
              <a:t>)</a:t>
            </a:r>
            <a:endParaRPr sz="1200">
              <a:solidFill>
                <a:schemeClr val="dk1"/>
              </a:solidFill>
              <a:latin typeface="Merriweather"/>
              <a:ea typeface="Merriweather"/>
              <a:cs typeface="Merriweather"/>
              <a:sym typeface="Merriweather"/>
            </a:endParaRPr>
          </a:p>
        </p:txBody>
      </p:sp>
      <p:pic>
        <p:nvPicPr>
          <p:cNvPr id="386" name="Google Shape;386;p55" title="Mixing_Mosfet_Cirucit.png"/>
          <p:cNvPicPr preferRelativeResize="0"/>
          <p:nvPr/>
        </p:nvPicPr>
        <p:blipFill>
          <a:blip r:embed="rId5">
            <a:alphaModFix/>
          </a:blip>
          <a:stretch>
            <a:fillRect/>
          </a:stretch>
        </p:blipFill>
        <p:spPr>
          <a:xfrm>
            <a:off x="3520650" y="3046475"/>
            <a:ext cx="5233049" cy="1980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56"/>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 Mixing Arrangement and Testing</a:t>
            </a:r>
            <a:endParaRPr b="1" sz="2400">
              <a:solidFill>
                <a:schemeClr val="dk2"/>
              </a:solidFill>
              <a:latin typeface="Merriweather"/>
              <a:ea typeface="Merriweather"/>
              <a:cs typeface="Merriweather"/>
              <a:sym typeface="Merriweather"/>
            </a:endParaRPr>
          </a:p>
        </p:txBody>
      </p:sp>
      <p:cxnSp>
        <p:nvCxnSpPr>
          <p:cNvPr id="393" name="Google Shape;393;p56"/>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394" name="Google Shape;394;p56" title="Vial_Stir_Bar.jpg"/>
          <p:cNvPicPr preferRelativeResize="0"/>
          <p:nvPr/>
        </p:nvPicPr>
        <p:blipFill>
          <a:blip r:embed="rId3">
            <a:alphaModFix/>
          </a:blip>
          <a:stretch>
            <a:fillRect/>
          </a:stretch>
        </p:blipFill>
        <p:spPr>
          <a:xfrm>
            <a:off x="4129750" y="995500"/>
            <a:ext cx="2292601" cy="2950999"/>
          </a:xfrm>
          <a:prstGeom prst="rect">
            <a:avLst/>
          </a:prstGeom>
          <a:noFill/>
          <a:ln>
            <a:noFill/>
          </a:ln>
        </p:spPr>
      </p:pic>
      <p:pic>
        <p:nvPicPr>
          <p:cNvPr id="395" name="Google Shape;395;p56" title="Magnetic_Field_Test.jpg"/>
          <p:cNvPicPr preferRelativeResize="0"/>
          <p:nvPr/>
        </p:nvPicPr>
        <p:blipFill>
          <a:blip r:embed="rId4">
            <a:alphaModFix/>
          </a:blip>
          <a:stretch>
            <a:fillRect/>
          </a:stretch>
        </p:blipFill>
        <p:spPr>
          <a:xfrm>
            <a:off x="6744825" y="1048675"/>
            <a:ext cx="2155775" cy="1962051"/>
          </a:xfrm>
          <a:prstGeom prst="rect">
            <a:avLst/>
          </a:prstGeom>
          <a:noFill/>
          <a:ln>
            <a:noFill/>
          </a:ln>
        </p:spPr>
      </p:pic>
      <p:sp>
        <p:nvSpPr>
          <p:cNvPr id="396" name="Google Shape;396;p56"/>
          <p:cNvSpPr txBox="1"/>
          <p:nvPr/>
        </p:nvSpPr>
        <p:spPr>
          <a:xfrm>
            <a:off x="335600" y="2370125"/>
            <a:ext cx="3881700" cy="79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Merriweather"/>
                <a:ea typeface="Merriweather"/>
                <a:cs typeface="Merriweather"/>
                <a:sym typeface="Merriweather"/>
              </a:rPr>
              <a:t>Magnetic Interference:</a:t>
            </a:r>
            <a:endParaRPr b="1"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Magnetic sand was used to ensure the magnetic fields do not interfere with the other sample zones</a:t>
            </a:r>
            <a:endParaRPr sz="1200">
              <a:solidFill>
                <a:schemeClr val="dk1"/>
              </a:solidFill>
              <a:latin typeface="Merriweather"/>
              <a:ea typeface="Merriweather"/>
              <a:cs typeface="Merriweather"/>
              <a:sym typeface="Merriweather"/>
            </a:endParaRPr>
          </a:p>
        </p:txBody>
      </p:sp>
      <p:sp>
        <p:nvSpPr>
          <p:cNvPr id="397" name="Google Shape;397;p56"/>
          <p:cNvSpPr txBox="1"/>
          <p:nvPr/>
        </p:nvSpPr>
        <p:spPr>
          <a:xfrm>
            <a:off x="324850" y="995500"/>
            <a:ext cx="3960300" cy="10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Merriweather"/>
                <a:ea typeface="Merriweather"/>
                <a:cs typeface="Merriweather"/>
                <a:sym typeface="Merriweather"/>
              </a:rPr>
              <a:t>Motor Arrangement:</a:t>
            </a:r>
            <a:endParaRPr b="1"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Three motors sit under each set of four vials for mixing</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Enables independent mixing of different sample sets</a:t>
            </a:r>
            <a:endParaRPr sz="1200">
              <a:solidFill>
                <a:schemeClr val="dk1"/>
              </a:solidFill>
              <a:latin typeface="Merriweather"/>
              <a:ea typeface="Merriweather"/>
              <a:cs typeface="Merriweather"/>
              <a:sym typeface="Merriweather"/>
            </a:endParaRPr>
          </a:p>
          <a:p>
            <a:pPr indent="0" lvl="0" marL="0" rtl="0" algn="l">
              <a:spcBef>
                <a:spcPts val="1200"/>
              </a:spcBef>
              <a:spcAft>
                <a:spcPts val="0"/>
              </a:spcAft>
              <a:buNone/>
            </a:pPr>
            <a:r>
              <a:t/>
            </a:r>
            <a:endParaRPr sz="1000">
              <a:solidFill>
                <a:schemeClr val="dk2"/>
              </a:solidFill>
              <a:latin typeface="DM Sans"/>
              <a:ea typeface="DM Sans"/>
              <a:cs typeface="DM Sans"/>
              <a:sym typeface="DM Sans"/>
            </a:endParaRPr>
          </a:p>
        </p:txBody>
      </p:sp>
      <p:sp>
        <p:nvSpPr>
          <p:cNvPr id="398" name="Google Shape;398;p56"/>
          <p:cNvSpPr/>
          <p:nvPr/>
        </p:nvSpPr>
        <p:spPr>
          <a:xfrm>
            <a:off x="7858550" y="995500"/>
            <a:ext cx="814500" cy="78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9" name="Google Shape;399;p56"/>
          <p:cNvSpPr/>
          <p:nvPr/>
        </p:nvSpPr>
        <p:spPr>
          <a:xfrm>
            <a:off x="6774338" y="1541375"/>
            <a:ext cx="814500" cy="78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0" name="Google Shape;400;p56"/>
          <p:cNvSpPr/>
          <p:nvPr/>
        </p:nvSpPr>
        <p:spPr>
          <a:xfrm>
            <a:off x="8017288" y="2183825"/>
            <a:ext cx="814500" cy="7869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DFE2"/>
        </a:solidFill>
      </p:bgPr>
    </p:bg>
    <p:spTree>
      <p:nvGrpSpPr>
        <p:cNvPr id="404" name="Shape 404"/>
        <p:cNvGrpSpPr/>
        <p:nvPr/>
      </p:nvGrpSpPr>
      <p:grpSpPr>
        <a:xfrm>
          <a:off x="0" y="0"/>
          <a:ext cx="0" cy="0"/>
          <a:chOff x="0" y="0"/>
          <a:chExt cx="0" cy="0"/>
        </a:xfrm>
      </p:grpSpPr>
      <p:sp>
        <p:nvSpPr>
          <p:cNvPr id="405" name="Google Shape;405;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6" name="Google Shape;406;p57"/>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Heating Subsystem Design</a:t>
            </a:r>
            <a:endParaRPr b="1" sz="2400">
              <a:solidFill>
                <a:schemeClr val="dk2"/>
              </a:solidFill>
              <a:latin typeface="Merriweather"/>
              <a:ea typeface="Merriweather"/>
              <a:cs typeface="Merriweather"/>
              <a:sym typeface="Merriweather"/>
            </a:endParaRPr>
          </a:p>
        </p:txBody>
      </p:sp>
      <p:cxnSp>
        <p:nvCxnSpPr>
          <p:cNvPr id="407" name="Google Shape;407;p57"/>
          <p:cNvCxnSpPr/>
          <p:nvPr/>
        </p:nvCxnSpPr>
        <p:spPr>
          <a:xfrm>
            <a:off x="10875" y="77362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408" name="Google Shape;408;p57" title="Top_Level_Final.drawio.png"/>
          <p:cNvPicPr preferRelativeResize="0"/>
          <p:nvPr/>
        </p:nvPicPr>
        <p:blipFill rotWithShape="1">
          <a:blip r:embed="rId3">
            <a:alphaModFix/>
          </a:blip>
          <a:srcRect b="0" l="0" r="0" t="0"/>
          <a:stretch/>
        </p:blipFill>
        <p:spPr>
          <a:xfrm>
            <a:off x="1135350" y="773625"/>
            <a:ext cx="3325341" cy="4369875"/>
          </a:xfrm>
          <a:prstGeom prst="rect">
            <a:avLst/>
          </a:prstGeom>
          <a:noFill/>
          <a:ln>
            <a:noFill/>
          </a:ln>
        </p:spPr>
      </p:pic>
      <p:sp>
        <p:nvSpPr>
          <p:cNvPr id="409" name="Google Shape;409;p57"/>
          <p:cNvSpPr/>
          <p:nvPr/>
        </p:nvSpPr>
        <p:spPr>
          <a:xfrm>
            <a:off x="2631950" y="2125450"/>
            <a:ext cx="1037100" cy="99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DM Sans"/>
              <a:ea typeface="DM Sans"/>
              <a:cs typeface="DM Sans"/>
              <a:sym typeface="DM Sans"/>
            </a:endParaRPr>
          </a:p>
        </p:txBody>
      </p:sp>
      <p:cxnSp>
        <p:nvCxnSpPr>
          <p:cNvPr id="410" name="Google Shape;410;p57"/>
          <p:cNvCxnSpPr/>
          <p:nvPr/>
        </p:nvCxnSpPr>
        <p:spPr>
          <a:xfrm flipH="1">
            <a:off x="3669075" y="1761875"/>
            <a:ext cx="1545300" cy="396000"/>
          </a:xfrm>
          <a:prstGeom prst="straightConnector1">
            <a:avLst/>
          </a:prstGeom>
          <a:noFill/>
          <a:ln cap="flat" cmpd="sng" w="9525">
            <a:solidFill>
              <a:schemeClr val="dk2"/>
            </a:solidFill>
            <a:prstDash val="solid"/>
            <a:round/>
            <a:headEnd len="med" w="med" type="none"/>
            <a:tailEnd len="med" w="med" type="triangle"/>
          </a:ln>
        </p:spPr>
      </p:cxnSp>
      <p:sp>
        <p:nvSpPr>
          <p:cNvPr id="411" name="Google Shape;411;p57"/>
          <p:cNvSpPr txBox="1"/>
          <p:nvPr/>
        </p:nvSpPr>
        <p:spPr>
          <a:xfrm>
            <a:off x="5214375" y="1174300"/>
            <a:ext cx="33741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Deliverable</a:t>
            </a:r>
            <a:r>
              <a:rPr lang="en">
                <a:latin typeface="Merriweather"/>
                <a:ea typeface="Merriweather"/>
                <a:cs typeface="Merriweather"/>
                <a:sym typeface="Merriweather"/>
              </a:rPr>
              <a:t>:</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Maintain a constant temperature of 90°C (±5ºC) under the sample vials</a:t>
            </a:r>
            <a:endParaRPr>
              <a:latin typeface="Merriweather"/>
              <a:ea typeface="Merriweather"/>
              <a:cs typeface="Merriweather"/>
              <a:sym typeface="Merriweather"/>
            </a:endParaRPr>
          </a:p>
        </p:txBody>
      </p:sp>
      <p:sp>
        <p:nvSpPr>
          <p:cNvPr id="412" name="Google Shape;412;p57"/>
          <p:cNvSpPr/>
          <p:nvPr/>
        </p:nvSpPr>
        <p:spPr>
          <a:xfrm>
            <a:off x="3118500" y="3649250"/>
            <a:ext cx="1453500" cy="34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413" name="Google Shape;413;p57"/>
          <p:cNvCxnSpPr>
            <a:stCxn id="412" idx="3"/>
          </p:cNvCxnSpPr>
          <p:nvPr/>
        </p:nvCxnSpPr>
        <p:spPr>
          <a:xfrm flipH="1" rot="10800000">
            <a:off x="4572000" y="3300500"/>
            <a:ext cx="1103100" cy="519900"/>
          </a:xfrm>
          <a:prstGeom prst="straightConnector1">
            <a:avLst/>
          </a:prstGeom>
          <a:noFill/>
          <a:ln cap="flat" cmpd="sng" w="9525">
            <a:solidFill>
              <a:schemeClr val="dk2"/>
            </a:solidFill>
            <a:prstDash val="solid"/>
            <a:round/>
            <a:headEnd len="med" w="med" type="triangle"/>
            <a:tailEnd len="med" w="med" type="none"/>
          </a:ln>
        </p:spPr>
      </p:cxnSp>
      <p:sp>
        <p:nvSpPr>
          <p:cNvPr id="414" name="Google Shape;414;p57"/>
          <p:cNvSpPr txBox="1"/>
          <p:nvPr/>
        </p:nvSpPr>
        <p:spPr>
          <a:xfrm>
            <a:off x="5217225" y="2373275"/>
            <a:ext cx="3483900" cy="69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2"/>
                </a:solidFill>
                <a:latin typeface="Merriweather"/>
                <a:ea typeface="Merriweather"/>
                <a:cs typeface="Merriweather"/>
                <a:sym typeface="Merriweather"/>
              </a:rPr>
              <a:t>Design Method:</a:t>
            </a:r>
            <a:endParaRPr>
              <a:solidFill>
                <a:schemeClr val="dk2"/>
              </a:solidFill>
              <a:latin typeface="Merriweather"/>
              <a:ea typeface="Merriweather"/>
              <a:cs typeface="Merriweather"/>
              <a:sym typeface="Merriweather"/>
            </a:endParaRPr>
          </a:p>
          <a:p>
            <a:pPr indent="-317500" lvl="0" marL="457200" rtl="0" algn="l">
              <a:lnSpc>
                <a:spcPct val="115000"/>
              </a:lnSpc>
              <a:spcBef>
                <a:spcPts val="1200"/>
              </a:spcBef>
              <a:spcAft>
                <a:spcPts val="0"/>
              </a:spcAft>
              <a:buClr>
                <a:schemeClr val="dk2"/>
              </a:buClr>
              <a:buSzPts val="1400"/>
              <a:buFont typeface="Merriweather"/>
              <a:buChar char="●"/>
            </a:pPr>
            <a:r>
              <a:rPr lang="en">
                <a:solidFill>
                  <a:schemeClr val="dk2"/>
                </a:solidFill>
                <a:latin typeface="Merriweather"/>
                <a:ea typeface="Merriweather"/>
                <a:cs typeface="Merriweather"/>
                <a:sym typeface="Merriweather"/>
              </a:rPr>
              <a:t>Heating was achieved using a heating pad attached to the aluminum plate to dehydrate samples in the manipulation zone</a:t>
            </a:r>
            <a:endParaRPr>
              <a:solidFill>
                <a:schemeClr val="dk2"/>
              </a:solidFill>
              <a:latin typeface="Merriweather"/>
              <a:ea typeface="Merriweather"/>
              <a:cs typeface="Merriweather"/>
              <a:sym typeface="Merriweather"/>
            </a:endParaRPr>
          </a:p>
          <a:p>
            <a:pPr indent="0" lvl="0" marL="457200" rtl="0" algn="l">
              <a:spcBef>
                <a:spcPts val="1200"/>
              </a:spcBef>
              <a:spcAft>
                <a:spcPts val="0"/>
              </a:spcAft>
              <a:buNone/>
            </a:pPr>
            <a:r>
              <a:t/>
            </a:r>
            <a:endParaRPr>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0" name="Google Shape;420;p58"/>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Silicon Pad Implementation</a:t>
            </a:r>
            <a:endParaRPr b="1" sz="2400">
              <a:solidFill>
                <a:schemeClr val="dk2"/>
              </a:solidFill>
              <a:latin typeface="Merriweather"/>
              <a:ea typeface="Merriweather"/>
              <a:cs typeface="Merriweather"/>
              <a:sym typeface="Merriweather"/>
            </a:endParaRPr>
          </a:p>
        </p:txBody>
      </p:sp>
      <p:cxnSp>
        <p:nvCxnSpPr>
          <p:cNvPr id="421" name="Google Shape;421;p58"/>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422" name="Google Shape;422;p58"/>
          <p:cNvSpPr txBox="1"/>
          <p:nvPr/>
        </p:nvSpPr>
        <p:spPr>
          <a:xfrm>
            <a:off x="300125" y="3883250"/>
            <a:ext cx="3950700" cy="98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b="1" lang="en" sz="1200">
                <a:solidFill>
                  <a:schemeClr val="dk1"/>
                </a:solidFill>
                <a:latin typeface="Merriweather"/>
                <a:ea typeface="Merriweather"/>
                <a:cs typeface="Merriweather"/>
                <a:sym typeface="Merriweather"/>
              </a:rPr>
              <a:t>Circuit Implementation:</a:t>
            </a:r>
            <a:endParaRPr b="1"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A high current MOSFET controller switches 12V input on/off.</a:t>
            </a:r>
            <a:endParaRPr sz="1000">
              <a:solidFill>
                <a:schemeClr val="dk2"/>
              </a:solidFill>
              <a:latin typeface="DM Sans"/>
              <a:ea typeface="DM Sans"/>
              <a:cs typeface="DM Sans"/>
              <a:sym typeface="DM Sans"/>
            </a:endParaRPr>
          </a:p>
        </p:txBody>
      </p:sp>
      <p:sp>
        <p:nvSpPr>
          <p:cNvPr id="423" name="Google Shape;423;p58"/>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sp>
        <p:nvSpPr>
          <p:cNvPr id="424" name="Google Shape;424;p58"/>
          <p:cNvSpPr txBox="1"/>
          <p:nvPr/>
        </p:nvSpPr>
        <p:spPr>
          <a:xfrm>
            <a:off x="300125" y="2519925"/>
            <a:ext cx="3950700" cy="98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b="1" lang="en" sz="1200">
                <a:solidFill>
                  <a:schemeClr val="dk1"/>
                </a:solidFill>
                <a:latin typeface="Merriweather"/>
                <a:ea typeface="Merriweather"/>
                <a:cs typeface="Merriweather"/>
                <a:sym typeface="Merriweather"/>
              </a:rPr>
              <a:t>Aluminum Plate:</a:t>
            </a:r>
            <a:endParaRPr b="1"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Machined out of 2024 Aluminum</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Silicone heat plate fixed using factory adhesive</a:t>
            </a:r>
            <a:endParaRPr sz="1200">
              <a:solidFill>
                <a:schemeClr val="dk1"/>
              </a:solidFill>
              <a:latin typeface="Merriweather"/>
              <a:ea typeface="Merriweather"/>
              <a:cs typeface="Merriweather"/>
              <a:sym typeface="Merriweather"/>
            </a:endParaRPr>
          </a:p>
          <a:p>
            <a:pPr indent="0" lvl="0" marL="0" rtl="0" algn="l">
              <a:lnSpc>
                <a:spcPct val="115000"/>
              </a:lnSpc>
              <a:spcBef>
                <a:spcPts val="1200"/>
              </a:spcBef>
              <a:spcAft>
                <a:spcPts val="0"/>
              </a:spcAft>
              <a:buClr>
                <a:schemeClr val="hlink"/>
              </a:buClr>
              <a:buSzPts val="1100"/>
              <a:buFont typeface="Arial"/>
              <a:buNone/>
            </a:pPr>
            <a:r>
              <a:t/>
            </a:r>
            <a:endParaRPr b="1" sz="1200">
              <a:solidFill>
                <a:schemeClr val="dk1"/>
              </a:solidFill>
              <a:latin typeface="Merriweather"/>
              <a:ea typeface="Merriweather"/>
              <a:cs typeface="Merriweather"/>
              <a:sym typeface="Merriweather"/>
            </a:endParaRPr>
          </a:p>
          <a:p>
            <a:pPr indent="0" lvl="0" marL="457200" rtl="0" algn="l">
              <a:lnSpc>
                <a:spcPct val="115000"/>
              </a:lnSpc>
              <a:spcBef>
                <a:spcPts val="1200"/>
              </a:spcBef>
              <a:spcAft>
                <a:spcPts val="1200"/>
              </a:spcAft>
              <a:buNone/>
            </a:pPr>
            <a:r>
              <a:t/>
            </a:r>
            <a:endParaRPr sz="1000">
              <a:solidFill>
                <a:schemeClr val="dk2"/>
              </a:solidFill>
              <a:latin typeface="DM Sans"/>
              <a:ea typeface="DM Sans"/>
              <a:cs typeface="DM Sans"/>
              <a:sym typeface="DM Sans"/>
            </a:endParaRPr>
          </a:p>
        </p:txBody>
      </p:sp>
      <p:sp>
        <p:nvSpPr>
          <p:cNvPr id="425" name="Google Shape;425;p58"/>
          <p:cNvSpPr txBox="1"/>
          <p:nvPr/>
        </p:nvSpPr>
        <p:spPr>
          <a:xfrm>
            <a:off x="308675" y="995500"/>
            <a:ext cx="4025700" cy="114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Merriweather"/>
                <a:ea typeface="Merriweather"/>
                <a:cs typeface="Merriweather"/>
                <a:sym typeface="Merriweather"/>
              </a:rPr>
              <a:t>Silicon Heating Pad: </a:t>
            </a:r>
            <a:endParaRPr b="1"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12V, 200W plate with a size of 218mm x 218mm</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Built-in 100K NTC thermistor </a:t>
            </a:r>
            <a:endParaRPr sz="1200">
              <a:solidFill>
                <a:schemeClr val="dk1"/>
              </a:solidFill>
              <a:latin typeface="Merriweather"/>
              <a:ea typeface="Merriweather"/>
              <a:cs typeface="Merriweather"/>
              <a:sym typeface="Merriweather"/>
            </a:endParaRPr>
          </a:p>
        </p:txBody>
      </p:sp>
      <p:pic>
        <p:nvPicPr>
          <p:cNvPr id="426" name="Google Shape;426;p58" title="High_Current_Mosfet.png"/>
          <p:cNvPicPr preferRelativeResize="0"/>
          <p:nvPr/>
        </p:nvPicPr>
        <p:blipFill>
          <a:blip r:embed="rId3">
            <a:alphaModFix/>
          </a:blip>
          <a:stretch>
            <a:fillRect/>
          </a:stretch>
        </p:blipFill>
        <p:spPr>
          <a:xfrm>
            <a:off x="5477600" y="3241339"/>
            <a:ext cx="1970375" cy="1824887"/>
          </a:xfrm>
          <a:prstGeom prst="rect">
            <a:avLst/>
          </a:prstGeom>
          <a:noFill/>
          <a:ln>
            <a:noFill/>
          </a:ln>
        </p:spPr>
      </p:pic>
      <p:pic>
        <p:nvPicPr>
          <p:cNvPr id="427" name="Google Shape;427;p58" title="Aluminum_Plate.jpg"/>
          <p:cNvPicPr preferRelativeResize="0"/>
          <p:nvPr/>
        </p:nvPicPr>
        <p:blipFill>
          <a:blip r:embed="rId4">
            <a:alphaModFix/>
          </a:blip>
          <a:stretch>
            <a:fillRect/>
          </a:stretch>
        </p:blipFill>
        <p:spPr>
          <a:xfrm>
            <a:off x="6862425" y="995488"/>
            <a:ext cx="1808573" cy="1740575"/>
          </a:xfrm>
          <a:prstGeom prst="rect">
            <a:avLst/>
          </a:prstGeom>
          <a:noFill/>
          <a:ln>
            <a:noFill/>
          </a:ln>
        </p:spPr>
      </p:pic>
      <p:pic>
        <p:nvPicPr>
          <p:cNvPr id="428" name="Google Shape;428;p58" title="Silicon_Heating_Pad.png"/>
          <p:cNvPicPr preferRelativeResize="0"/>
          <p:nvPr/>
        </p:nvPicPr>
        <p:blipFill>
          <a:blip r:embed="rId5">
            <a:alphaModFix/>
          </a:blip>
          <a:stretch>
            <a:fillRect/>
          </a:stretch>
        </p:blipFill>
        <p:spPr>
          <a:xfrm>
            <a:off x="4464650" y="938925"/>
            <a:ext cx="1843982" cy="182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59"/>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Heating  </a:t>
            </a:r>
            <a:r>
              <a:rPr b="1" lang="en" sz="2400">
                <a:solidFill>
                  <a:schemeClr val="dk2"/>
                </a:solidFill>
                <a:latin typeface="Merriweather"/>
                <a:ea typeface="Merriweather"/>
                <a:cs typeface="Merriweather"/>
                <a:sym typeface="Merriweather"/>
              </a:rPr>
              <a:t>Feedback </a:t>
            </a:r>
            <a:r>
              <a:rPr b="1" lang="en" sz="2400">
                <a:solidFill>
                  <a:schemeClr val="dk2"/>
                </a:solidFill>
                <a:latin typeface="Merriweather"/>
                <a:ea typeface="Merriweather"/>
                <a:cs typeface="Merriweather"/>
                <a:sym typeface="Merriweather"/>
              </a:rPr>
              <a:t>Control Implementation</a:t>
            </a:r>
            <a:endParaRPr b="1" sz="2400">
              <a:solidFill>
                <a:schemeClr val="dk2"/>
              </a:solidFill>
              <a:latin typeface="Merriweather"/>
              <a:ea typeface="Merriweather"/>
              <a:cs typeface="Merriweather"/>
              <a:sym typeface="Merriweather"/>
            </a:endParaRPr>
          </a:p>
        </p:txBody>
      </p:sp>
      <p:cxnSp>
        <p:nvCxnSpPr>
          <p:cNvPr id="435" name="Google Shape;435;p59"/>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436" name="Google Shape;436;p59"/>
          <p:cNvSpPr txBox="1"/>
          <p:nvPr>
            <p:ph idx="1" type="body"/>
          </p:nvPr>
        </p:nvSpPr>
        <p:spPr>
          <a:xfrm>
            <a:off x="293075" y="1104513"/>
            <a:ext cx="3964800" cy="13731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1200">
                <a:latin typeface="Merriweather"/>
                <a:ea typeface="Merriweather"/>
                <a:cs typeface="Merriweather"/>
                <a:sym typeface="Merriweather"/>
              </a:rPr>
              <a:t>Temperature Monitoring:</a:t>
            </a:r>
            <a:endParaRPr b="1" sz="1200">
              <a:latin typeface="Merriweather"/>
              <a:ea typeface="Merriweather"/>
              <a:cs typeface="Merriweather"/>
              <a:sym typeface="Merriweather"/>
            </a:endParaRPr>
          </a:p>
          <a:p>
            <a:pPr indent="-304800" lvl="0" marL="457200" rtl="0" algn="l">
              <a:spcBef>
                <a:spcPts val="1200"/>
              </a:spcBef>
              <a:spcAft>
                <a:spcPts val="0"/>
              </a:spcAft>
              <a:buSzPts val="1200"/>
              <a:buFont typeface="Merriweather"/>
              <a:buChar char="●"/>
            </a:pPr>
            <a:r>
              <a:rPr lang="en" sz="1200">
                <a:latin typeface="Merriweather"/>
                <a:ea typeface="Merriweather"/>
                <a:cs typeface="Merriweather"/>
                <a:sym typeface="Merriweather"/>
              </a:rPr>
              <a:t>Measures resistance via a </a:t>
            </a:r>
            <a:r>
              <a:rPr lang="en" sz="1200" u="sng">
                <a:latin typeface="Merriweather"/>
                <a:ea typeface="Merriweather"/>
                <a:cs typeface="Merriweather"/>
                <a:sym typeface="Merriweather"/>
                <a:hlinkClick r:id="rId3"/>
              </a:rPr>
              <a:t>voltage divider circuit</a:t>
            </a:r>
            <a:endParaRPr sz="1200">
              <a:latin typeface="Merriweather"/>
              <a:ea typeface="Merriweather"/>
              <a:cs typeface="Merriweather"/>
              <a:sym typeface="Merriweather"/>
            </a:endParaRPr>
          </a:p>
          <a:p>
            <a:pPr indent="-304800" lvl="0" marL="457200" rtl="0" algn="l">
              <a:spcBef>
                <a:spcPts val="0"/>
              </a:spcBef>
              <a:spcAft>
                <a:spcPts val="0"/>
              </a:spcAft>
              <a:buSzPts val="1200"/>
              <a:buFont typeface="Merriweather"/>
              <a:buChar char="●"/>
            </a:pPr>
            <a:r>
              <a:rPr lang="en" sz="1200">
                <a:latin typeface="Merriweather"/>
                <a:ea typeface="Merriweather"/>
                <a:cs typeface="Merriweather"/>
                <a:sym typeface="Merriweather"/>
              </a:rPr>
              <a:t>Resistance is converted to temperature using the Beta equation</a:t>
            </a:r>
            <a:endParaRPr sz="1200">
              <a:latin typeface="Merriweather"/>
              <a:ea typeface="Merriweather"/>
              <a:cs typeface="Merriweather"/>
              <a:sym typeface="Merriweather"/>
            </a:endParaRPr>
          </a:p>
        </p:txBody>
      </p:sp>
      <p:sp>
        <p:nvSpPr>
          <p:cNvPr id="437" name="Google Shape;437;p59"/>
          <p:cNvSpPr txBox="1"/>
          <p:nvPr>
            <p:ph idx="1" type="body"/>
          </p:nvPr>
        </p:nvSpPr>
        <p:spPr>
          <a:xfrm>
            <a:off x="4475838" y="4222825"/>
            <a:ext cx="4696800" cy="44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a:t>Five minutes of temperature data as the heating pad warms from room temperature to 50 °C.</a:t>
            </a:r>
            <a:endParaRPr sz="1000"/>
          </a:p>
          <a:p>
            <a:pPr indent="0" lvl="0" marL="0" rtl="0" algn="ctr">
              <a:lnSpc>
                <a:spcPct val="100000"/>
              </a:lnSpc>
              <a:spcBef>
                <a:spcPts val="0"/>
              </a:spcBef>
              <a:spcAft>
                <a:spcPts val="0"/>
              </a:spcAft>
              <a:buNone/>
            </a:pPr>
            <a:r>
              <a:t/>
            </a:r>
            <a:endParaRPr sz="1200"/>
          </a:p>
        </p:txBody>
      </p:sp>
      <p:sp>
        <p:nvSpPr>
          <p:cNvPr id="438" name="Google Shape;438;p59"/>
          <p:cNvSpPr txBox="1"/>
          <p:nvPr/>
        </p:nvSpPr>
        <p:spPr>
          <a:xfrm>
            <a:off x="308675" y="2739250"/>
            <a:ext cx="3933600" cy="141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b="1" lang="en" sz="1200">
                <a:solidFill>
                  <a:schemeClr val="dk1"/>
                </a:solidFill>
                <a:latin typeface="Merriweather"/>
                <a:ea typeface="Merriweather"/>
                <a:cs typeface="Merriweather"/>
                <a:sym typeface="Merriweather"/>
              </a:rPr>
              <a:t>Control Logic:</a:t>
            </a:r>
            <a:endParaRPr b="1"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The controller uses bang-bang feedback control to maintain a user-defined temperature within ±2°C</a:t>
            </a:r>
            <a:endParaRPr sz="1200">
              <a:solidFill>
                <a:schemeClr val="dk1"/>
              </a:solidFill>
              <a:latin typeface="Merriweather"/>
              <a:ea typeface="Merriweather"/>
              <a:cs typeface="Merriweather"/>
              <a:sym typeface="Merriweather"/>
            </a:endParaRPr>
          </a:p>
          <a:p>
            <a:pPr indent="0" lvl="0" marL="0" rtl="0" algn="l">
              <a:spcBef>
                <a:spcPts val="1200"/>
              </a:spcBef>
              <a:spcAft>
                <a:spcPts val="0"/>
              </a:spcAft>
              <a:buNone/>
            </a:pPr>
            <a:r>
              <a:t/>
            </a:r>
            <a:endParaRPr sz="1000">
              <a:solidFill>
                <a:schemeClr val="dk2"/>
              </a:solidFill>
              <a:latin typeface="DM Sans"/>
              <a:ea typeface="DM Sans"/>
              <a:cs typeface="DM Sans"/>
              <a:sym typeface="DM Sans"/>
            </a:endParaRPr>
          </a:p>
        </p:txBody>
      </p:sp>
      <p:sp>
        <p:nvSpPr>
          <p:cNvPr id="439" name="Google Shape;439;p59"/>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pic>
        <p:nvPicPr>
          <p:cNvPr id="440" name="Google Shape;440;p59" title="Heating_to_50_5mins.png"/>
          <p:cNvPicPr preferRelativeResize="0"/>
          <p:nvPr/>
        </p:nvPicPr>
        <p:blipFill>
          <a:blip r:embed="rId4">
            <a:alphaModFix/>
          </a:blip>
          <a:stretch>
            <a:fillRect/>
          </a:stretch>
        </p:blipFill>
        <p:spPr>
          <a:xfrm>
            <a:off x="4349300" y="1013239"/>
            <a:ext cx="4671849" cy="30477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DFE2"/>
        </a:solidFill>
      </p:bgPr>
    </p:bg>
    <p:spTree>
      <p:nvGrpSpPr>
        <p:cNvPr id="444" name="Shape 444"/>
        <p:cNvGrpSpPr/>
        <p:nvPr/>
      </p:nvGrpSpPr>
      <p:grpSpPr>
        <a:xfrm>
          <a:off x="0" y="0"/>
          <a:ext cx="0" cy="0"/>
          <a:chOff x="0" y="0"/>
          <a:chExt cx="0" cy="0"/>
        </a:xfrm>
      </p:grpSpPr>
      <p:sp>
        <p:nvSpPr>
          <p:cNvPr id="445" name="Google Shape;44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p60"/>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Movement Subsystem Design</a:t>
            </a:r>
            <a:endParaRPr b="1" sz="2400">
              <a:solidFill>
                <a:schemeClr val="dk2"/>
              </a:solidFill>
              <a:latin typeface="Merriweather"/>
              <a:ea typeface="Merriweather"/>
              <a:cs typeface="Merriweather"/>
              <a:sym typeface="Merriweather"/>
            </a:endParaRPr>
          </a:p>
        </p:txBody>
      </p:sp>
      <p:cxnSp>
        <p:nvCxnSpPr>
          <p:cNvPr id="447" name="Google Shape;447;p60"/>
          <p:cNvCxnSpPr/>
          <p:nvPr/>
        </p:nvCxnSpPr>
        <p:spPr>
          <a:xfrm>
            <a:off x="10875" y="77362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448" name="Google Shape;448;p60" title="Top_Level_Final.drawio.png"/>
          <p:cNvPicPr preferRelativeResize="0"/>
          <p:nvPr/>
        </p:nvPicPr>
        <p:blipFill rotWithShape="1">
          <a:blip r:embed="rId3">
            <a:alphaModFix/>
          </a:blip>
          <a:srcRect b="0" l="0" r="0" t="0"/>
          <a:stretch/>
        </p:blipFill>
        <p:spPr>
          <a:xfrm>
            <a:off x="1135350" y="773625"/>
            <a:ext cx="3325341" cy="4369875"/>
          </a:xfrm>
          <a:prstGeom prst="rect">
            <a:avLst/>
          </a:prstGeom>
          <a:noFill/>
          <a:ln>
            <a:noFill/>
          </a:ln>
        </p:spPr>
      </p:pic>
      <p:sp>
        <p:nvSpPr>
          <p:cNvPr id="449" name="Google Shape;449;p60"/>
          <p:cNvSpPr/>
          <p:nvPr/>
        </p:nvSpPr>
        <p:spPr>
          <a:xfrm>
            <a:off x="2376150" y="2125450"/>
            <a:ext cx="1345800" cy="99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DM Sans"/>
              <a:ea typeface="DM Sans"/>
              <a:cs typeface="DM Sans"/>
              <a:sym typeface="DM Sans"/>
            </a:endParaRPr>
          </a:p>
        </p:txBody>
      </p:sp>
      <p:cxnSp>
        <p:nvCxnSpPr>
          <p:cNvPr id="450" name="Google Shape;450;p60"/>
          <p:cNvCxnSpPr/>
          <p:nvPr/>
        </p:nvCxnSpPr>
        <p:spPr>
          <a:xfrm flipH="1">
            <a:off x="3569200" y="1680875"/>
            <a:ext cx="1698900" cy="891000"/>
          </a:xfrm>
          <a:prstGeom prst="straightConnector1">
            <a:avLst/>
          </a:prstGeom>
          <a:noFill/>
          <a:ln cap="flat" cmpd="sng" w="9525">
            <a:solidFill>
              <a:schemeClr val="dk2"/>
            </a:solidFill>
            <a:prstDash val="solid"/>
            <a:round/>
            <a:headEnd len="med" w="med" type="none"/>
            <a:tailEnd len="med" w="med" type="triangle"/>
          </a:ln>
        </p:spPr>
      </p:cxnSp>
      <p:sp>
        <p:nvSpPr>
          <p:cNvPr id="451" name="Google Shape;451;p60"/>
          <p:cNvSpPr/>
          <p:nvPr/>
        </p:nvSpPr>
        <p:spPr>
          <a:xfrm>
            <a:off x="3231150" y="3313525"/>
            <a:ext cx="1229700" cy="34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452" name="Google Shape;452;p60"/>
          <p:cNvCxnSpPr>
            <a:endCxn id="451" idx="3"/>
          </p:cNvCxnSpPr>
          <p:nvPr/>
        </p:nvCxnSpPr>
        <p:spPr>
          <a:xfrm flipH="1">
            <a:off x="4460850" y="1767775"/>
            <a:ext cx="755400" cy="1716900"/>
          </a:xfrm>
          <a:prstGeom prst="straightConnector1">
            <a:avLst/>
          </a:prstGeom>
          <a:noFill/>
          <a:ln cap="flat" cmpd="sng" w="9525">
            <a:solidFill>
              <a:schemeClr val="dk2"/>
            </a:solidFill>
            <a:prstDash val="solid"/>
            <a:round/>
            <a:headEnd len="med" w="med" type="none"/>
            <a:tailEnd len="med" w="med" type="triangle"/>
          </a:ln>
        </p:spPr>
      </p:cxnSp>
      <p:sp>
        <p:nvSpPr>
          <p:cNvPr id="453" name="Google Shape;453;p60"/>
          <p:cNvSpPr txBox="1"/>
          <p:nvPr/>
        </p:nvSpPr>
        <p:spPr>
          <a:xfrm>
            <a:off x="5214475" y="856997"/>
            <a:ext cx="3536100" cy="41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Movement</a:t>
            </a:r>
            <a:r>
              <a:rPr lang="en">
                <a:latin typeface="Merriweather"/>
                <a:ea typeface="Merriweather"/>
                <a:cs typeface="Merriweather"/>
                <a:sym typeface="Merriweather"/>
              </a:rPr>
              <a:t> system objective:</a:t>
            </a:r>
            <a:br>
              <a:rPr lang="en">
                <a:latin typeface="Merriweather"/>
                <a:ea typeface="Merriweather"/>
                <a:cs typeface="Merriweather"/>
                <a:sym typeface="Merriweather"/>
              </a:rPr>
            </a:b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Allow r</a:t>
            </a:r>
            <a:r>
              <a:rPr lang="en">
                <a:latin typeface="Merriweather"/>
                <a:ea typeface="Merriweather"/>
                <a:cs typeface="Merriweather"/>
                <a:sym typeface="Merriweather"/>
              </a:rPr>
              <a:t>esearchers to take samples from vials mid-cycle</a:t>
            </a:r>
            <a:endParaRPr>
              <a:latin typeface="Merriweather"/>
              <a:ea typeface="Merriweather"/>
              <a:cs typeface="Merriweather"/>
              <a:sym typeface="Merriweather"/>
            </a:endParaRPr>
          </a:p>
          <a:p>
            <a:pPr indent="0" lvl="0" marL="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Design approach:</a:t>
            </a:r>
            <a:br>
              <a:rPr lang="en">
                <a:latin typeface="Merriweather"/>
                <a:ea typeface="Merriweather"/>
                <a:cs typeface="Merriweather"/>
                <a:sym typeface="Merriweather"/>
              </a:rPr>
            </a:br>
            <a:endParaRPr>
              <a:latin typeface="Merriweather"/>
              <a:ea typeface="Merriweather"/>
              <a:cs typeface="Merriweather"/>
              <a:sym typeface="Merriweather"/>
            </a:endParaRPr>
          </a:p>
          <a:p>
            <a:pPr indent="-317500" lvl="0" marL="457200" rtl="0" algn="l">
              <a:spcBef>
                <a:spcPts val="0"/>
              </a:spcBef>
              <a:spcAft>
                <a:spcPts val="0"/>
              </a:spcAft>
              <a:buClr>
                <a:schemeClr val="hlink"/>
              </a:buClr>
              <a:buSzPts val="1400"/>
              <a:buFont typeface="Merriweather"/>
              <a:buChar char="●"/>
            </a:pPr>
            <a:r>
              <a:rPr lang="en">
                <a:solidFill>
                  <a:schemeClr val="hlink"/>
                </a:solidFill>
                <a:latin typeface="Merriweather"/>
                <a:ea typeface="Merriweather"/>
                <a:cs typeface="Merriweather"/>
                <a:sym typeface="Merriweather"/>
              </a:rPr>
              <a:t>Needed to support the heating pad and vials above mixing location</a:t>
            </a:r>
            <a:endParaRPr>
              <a:solidFill>
                <a:schemeClr val="hlink"/>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hlink"/>
              </a:solidFill>
              <a:latin typeface="Merriweather"/>
              <a:ea typeface="Merriweather"/>
              <a:cs typeface="Merriweather"/>
              <a:sym typeface="Merriweather"/>
            </a:endParaRPr>
          </a:p>
          <a:p>
            <a:pPr indent="-317500" lvl="0" marL="457200" rtl="0" algn="l">
              <a:spcBef>
                <a:spcPts val="0"/>
              </a:spcBef>
              <a:spcAft>
                <a:spcPts val="0"/>
              </a:spcAft>
              <a:buClr>
                <a:schemeClr val="hlink"/>
              </a:buClr>
              <a:buSzPts val="1400"/>
              <a:buFont typeface="Merriweather"/>
              <a:buChar char="●"/>
            </a:pPr>
            <a:r>
              <a:rPr lang="en">
                <a:solidFill>
                  <a:schemeClr val="hlink"/>
                </a:solidFill>
                <a:latin typeface="Merriweather"/>
                <a:ea typeface="Merriweather"/>
                <a:cs typeface="Merriweather"/>
                <a:sym typeface="Merriweather"/>
              </a:rPr>
              <a:t>The subsystem should maintain a rigid support for the overall frame</a:t>
            </a:r>
            <a:endParaRPr>
              <a:solidFill>
                <a:schemeClr val="hlink"/>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hlink"/>
              </a:solidFill>
              <a:latin typeface="Merriweather"/>
              <a:ea typeface="Merriweather"/>
              <a:cs typeface="Merriweather"/>
              <a:sym typeface="Merriweather"/>
            </a:endParaRPr>
          </a:p>
          <a:p>
            <a:pPr indent="-317500" lvl="0" marL="457200" rtl="0" algn="l">
              <a:spcBef>
                <a:spcPts val="0"/>
              </a:spcBef>
              <a:spcAft>
                <a:spcPts val="0"/>
              </a:spcAft>
              <a:buClr>
                <a:schemeClr val="hlink"/>
              </a:buClr>
              <a:buSzPts val="1400"/>
              <a:buFont typeface="Merriweather"/>
              <a:buChar char="●"/>
            </a:pPr>
            <a:r>
              <a:rPr lang="en">
                <a:latin typeface="Merriweather"/>
                <a:ea typeface="Merriweather"/>
                <a:cs typeface="Merriweather"/>
                <a:sym typeface="Merriweather"/>
              </a:rPr>
              <a:t>U</a:t>
            </a:r>
            <a:r>
              <a:rPr lang="en">
                <a:latin typeface="Merriweather"/>
                <a:ea typeface="Merriweather"/>
                <a:cs typeface="Merriweather"/>
                <a:sym typeface="Merriweather"/>
              </a:rPr>
              <a:t>se strong materials commonly found in 3D printing and CNC applications</a:t>
            </a:r>
            <a:endParaRPr>
              <a:latin typeface="Merriweather"/>
              <a:ea typeface="Merriweather"/>
              <a:cs typeface="Merriweather"/>
              <a:sym typeface="Merriweath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ph idx="12" type="sldNum"/>
          </p:nvPr>
        </p:nvSpPr>
        <p:spPr>
          <a:xfrm>
            <a:off x="8521158" y="4646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9" name="Google Shape;459;p61"/>
          <p:cNvSpPr txBox="1"/>
          <p:nvPr/>
        </p:nvSpPr>
        <p:spPr>
          <a:xfrm>
            <a:off x="62350" y="196450"/>
            <a:ext cx="90075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Movement System Design - V5.1</a:t>
            </a:r>
            <a:endParaRPr b="1" sz="2400">
              <a:solidFill>
                <a:schemeClr val="dk2"/>
              </a:solidFill>
              <a:latin typeface="Merriweather"/>
              <a:ea typeface="Merriweather"/>
              <a:cs typeface="Merriweather"/>
              <a:sym typeface="Merriweather"/>
            </a:endParaRPr>
          </a:p>
        </p:txBody>
      </p:sp>
      <p:cxnSp>
        <p:nvCxnSpPr>
          <p:cNvPr id="460" name="Google Shape;460;p61"/>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461" name="Google Shape;461;p61" title="Updated_Movement_Render.png"/>
          <p:cNvPicPr preferRelativeResize="0"/>
          <p:nvPr/>
        </p:nvPicPr>
        <p:blipFill rotWithShape="1">
          <a:blip r:embed="rId3">
            <a:alphaModFix/>
          </a:blip>
          <a:srcRect b="0" l="1143" r="1152" t="0"/>
          <a:stretch/>
        </p:blipFill>
        <p:spPr>
          <a:xfrm>
            <a:off x="2597607" y="842863"/>
            <a:ext cx="4318818" cy="3260323"/>
          </a:xfrm>
          <a:prstGeom prst="rect">
            <a:avLst/>
          </a:prstGeom>
          <a:noFill/>
          <a:ln>
            <a:noFill/>
          </a:ln>
        </p:spPr>
      </p:pic>
      <p:sp>
        <p:nvSpPr>
          <p:cNvPr id="462" name="Google Shape;462;p61"/>
          <p:cNvSpPr txBox="1"/>
          <p:nvPr/>
        </p:nvSpPr>
        <p:spPr>
          <a:xfrm>
            <a:off x="3332350" y="4628975"/>
            <a:ext cx="2080800" cy="42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hlink"/>
              </a:buClr>
              <a:buSzPts val="1100"/>
              <a:buFont typeface="Arial"/>
              <a:buNone/>
            </a:pPr>
            <a:r>
              <a:rPr lang="en" sz="900">
                <a:solidFill>
                  <a:schemeClr val="dk1"/>
                </a:solidFill>
                <a:latin typeface="DM Sans"/>
                <a:ea typeface="DM Sans"/>
                <a:cs typeface="DM Sans"/>
                <a:sym typeface="DM Sans"/>
              </a:rPr>
              <a:t>Figure 4: Updated CAD model</a:t>
            </a:r>
            <a:br>
              <a:rPr lang="en" sz="900">
                <a:solidFill>
                  <a:schemeClr val="dk1"/>
                </a:solidFill>
                <a:latin typeface="DM Sans"/>
                <a:ea typeface="DM Sans"/>
                <a:cs typeface="DM Sans"/>
                <a:sym typeface="DM Sans"/>
              </a:rPr>
            </a:br>
            <a:r>
              <a:rPr lang="en" sz="700" u="sng">
                <a:solidFill>
                  <a:srgbClr val="999999"/>
                </a:solidFill>
                <a:latin typeface="DM Sans"/>
                <a:ea typeface="DM Sans"/>
                <a:cs typeface="DM Sans"/>
                <a:sym typeface="DM Sans"/>
                <a:hlinkClick r:id="rId4">
                  <a:extLst>
                    <a:ext uri="{A12FA001-AC4F-418D-AE19-62706E023703}">
                      <ahyp:hlinkClr val="tx"/>
                    </a:ext>
                  </a:extLst>
                </a:hlinkClick>
              </a:rPr>
              <a:t>(Link)</a:t>
            </a:r>
            <a:endParaRPr sz="800">
              <a:solidFill>
                <a:srgbClr val="999999"/>
              </a:solidFill>
              <a:latin typeface="DM Sans"/>
              <a:ea typeface="DM Sans"/>
              <a:cs typeface="DM Sans"/>
              <a:sym typeface="DM Sans"/>
            </a:endParaRPr>
          </a:p>
        </p:txBody>
      </p:sp>
      <p:sp>
        <p:nvSpPr>
          <p:cNvPr id="463" name="Google Shape;463;p61"/>
          <p:cNvSpPr txBox="1"/>
          <p:nvPr/>
        </p:nvSpPr>
        <p:spPr>
          <a:xfrm>
            <a:off x="929350" y="3151950"/>
            <a:ext cx="1026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Rail system mounted to box frame</a:t>
            </a:r>
            <a:endParaRPr sz="1000">
              <a:solidFill>
                <a:schemeClr val="dk1"/>
              </a:solidFill>
              <a:latin typeface="DM Sans"/>
              <a:ea typeface="DM Sans"/>
              <a:cs typeface="DM Sans"/>
              <a:sym typeface="DM Sans"/>
            </a:endParaRPr>
          </a:p>
        </p:txBody>
      </p:sp>
      <p:cxnSp>
        <p:nvCxnSpPr>
          <p:cNvPr id="464" name="Google Shape;464;p61"/>
          <p:cNvCxnSpPr>
            <a:stCxn id="463" idx="3"/>
          </p:cNvCxnSpPr>
          <p:nvPr/>
        </p:nvCxnSpPr>
        <p:spPr>
          <a:xfrm flipH="1" rot="10800000">
            <a:off x="1956250" y="3454500"/>
            <a:ext cx="731700" cy="2070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61"/>
          <p:cNvSpPr txBox="1"/>
          <p:nvPr/>
        </p:nvSpPr>
        <p:spPr>
          <a:xfrm>
            <a:off x="3279700" y="1037475"/>
            <a:ext cx="952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Motor for linear rotation</a:t>
            </a:r>
            <a:endParaRPr sz="1000">
              <a:solidFill>
                <a:schemeClr val="dk1"/>
              </a:solidFill>
              <a:latin typeface="DM Sans"/>
              <a:ea typeface="DM Sans"/>
              <a:cs typeface="DM Sans"/>
              <a:sym typeface="DM Sans"/>
            </a:endParaRPr>
          </a:p>
        </p:txBody>
      </p:sp>
      <p:cxnSp>
        <p:nvCxnSpPr>
          <p:cNvPr id="466" name="Google Shape;466;p61"/>
          <p:cNvCxnSpPr>
            <a:stCxn id="465" idx="3"/>
          </p:cNvCxnSpPr>
          <p:nvPr/>
        </p:nvCxnSpPr>
        <p:spPr>
          <a:xfrm flipH="1" rot="10800000">
            <a:off x="4231900" y="1182825"/>
            <a:ext cx="734700" cy="177900"/>
          </a:xfrm>
          <a:prstGeom prst="straightConnector1">
            <a:avLst/>
          </a:prstGeom>
          <a:noFill/>
          <a:ln cap="flat" cmpd="sng" w="9525">
            <a:solidFill>
              <a:schemeClr val="dk2"/>
            </a:solidFill>
            <a:prstDash val="solid"/>
            <a:round/>
            <a:headEnd len="med" w="med" type="none"/>
            <a:tailEnd len="med" w="med" type="triangle"/>
          </a:ln>
        </p:spPr>
      </p:cxnSp>
      <p:sp>
        <p:nvSpPr>
          <p:cNvPr id="467" name="Google Shape;467;p61"/>
          <p:cNvSpPr txBox="1"/>
          <p:nvPr/>
        </p:nvSpPr>
        <p:spPr>
          <a:xfrm>
            <a:off x="5805800" y="3652350"/>
            <a:ext cx="1200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Dual Support</a:t>
            </a:r>
            <a:endParaRPr sz="1000">
              <a:solidFill>
                <a:schemeClr val="dk1"/>
              </a:solidFill>
              <a:latin typeface="DM Sans"/>
              <a:ea typeface="DM Sans"/>
              <a:cs typeface="DM Sans"/>
              <a:sym typeface="DM Sans"/>
            </a:endParaRPr>
          </a:p>
        </p:txBody>
      </p:sp>
      <p:cxnSp>
        <p:nvCxnSpPr>
          <p:cNvPr id="468" name="Google Shape;468;p61"/>
          <p:cNvCxnSpPr>
            <a:stCxn id="467" idx="0"/>
          </p:cNvCxnSpPr>
          <p:nvPr/>
        </p:nvCxnSpPr>
        <p:spPr>
          <a:xfrm rot="10800000">
            <a:off x="6060650" y="2686350"/>
            <a:ext cx="345600" cy="966000"/>
          </a:xfrm>
          <a:prstGeom prst="straightConnector1">
            <a:avLst/>
          </a:prstGeom>
          <a:noFill/>
          <a:ln cap="flat" cmpd="sng" w="9525">
            <a:solidFill>
              <a:schemeClr val="dk2"/>
            </a:solidFill>
            <a:prstDash val="solid"/>
            <a:round/>
            <a:headEnd len="med" w="med" type="none"/>
            <a:tailEnd len="med" w="med" type="triangle"/>
          </a:ln>
        </p:spPr>
      </p:cxnSp>
      <p:cxnSp>
        <p:nvCxnSpPr>
          <p:cNvPr id="469" name="Google Shape;469;p61"/>
          <p:cNvCxnSpPr>
            <a:stCxn id="467" idx="0"/>
          </p:cNvCxnSpPr>
          <p:nvPr/>
        </p:nvCxnSpPr>
        <p:spPr>
          <a:xfrm rot="10800000">
            <a:off x="5692850" y="3151950"/>
            <a:ext cx="713400" cy="500400"/>
          </a:xfrm>
          <a:prstGeom prst="straightConnector1">
            <a:avLst/>
          </a:prstGeom>
          <a:noFill/>
          <a:ln cap="flat" cmpd="sng" w="9525">
            <a:solidFill>
              <a:schemeClr val="dk2"/>
            </a:solidFill>
            <a:prstDash val="solid"/>
            <a:round/>
            <a:headEnd len="med" w="med" type="none"/>
            <a:tailEnd len="med" w="med" type="triangle"/>
          </a:ln>
        </p:spPr>
      </p:cxnSp>
      <p:sp>
        <p:nvSpPr>
          <p:cNvPr id="470" name="Google Shape;470;p61"/>
          <p:cNvSpPr txBox="1"/>
          <p:nvPr/>
        </p:nvSpPr>
        <p:spPr>
          <a:xfrm>
            <a:off x="3568350" y="3040750"/>
            <a:ext cx="114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Plate Movement</a:t>
            </a:r>
            <a:endParaRPr sz="1000">
              <a:solidFill>
                <a:schemeClr val="dk1"/>
              </a:solidFill>
              <a:latin typeface="DM Sans"/>
              <a:ea typeface="DM Sans"/>
              <a:cs typeface="DM Sans"/>
              <a:sym typeface="DM Sans"/>
            </a:endParaRPr>
          </a:p>
        </p:txBody>
      </p:sp>
      <p:cxnSp>
        <p:nvCxnSpPr>
          <p:cNvPr id="471" name="Google Shape;471;p61"/>
          <p:cNvCxnSpPr>
            <a:stCxn id="470" idx="2"/>
          </p:cNvCxnSpPr>
          <p:nvPr/>
        </p:nvCxnSpPr>
        <p:spPr>
          <a:xfrm flipH="1">
            <a:off x="3488250" y="3379450"/>
            <a:ext cx="650400" cy="614100"/>
          </a:xfrm>
          <a:prstGeom prst="straightConnector1">
            <a:avLst/>
          </a:prstGeom>
          <a:noFill/>
          <a:ln cap="flat" cmpd="sng" w="38100">
            <a:solidFill>
              <a:schemeClr val="dk2"/>
            </a:solidFill>
            <a:prstDash val="solid"/>
            <a:round/>
            <a:headEnd len="med" w="med" type="none"/>
            <a:tailEnd len="med" w="med" type="triangle"/>
          </a:ln>
        </p:spPr>
      </p:cxnSp>
      <p:cxnSp>
        <p:nvCxnSpPr>
          <p:cNvPr id="472" name="Google Shape;472;p61"/>
          <p:cNvCxnSpPr/>
          <p:nvPr/>
        </p:nvCxnSpPr>
        <p:spPr>
          <a:xfrm>
            <a:off x="4591175" y="2127950"/>
            <a:ext cx="1065600" cy="301200"/>
          </a:xfrm>
          <a:prstGeom prst="straightConnector1">
            <a:avLst/>
          </a:prstGeom>
          <a:noFill/>
          <a:ln cap="flat" cmpd="sng" w="28575">
            <a:solidFill>
              <a:srgbClr val="FF0000"/>
            </a:solidFill>
            <a:prstDash val="solid"/>
            <a:round/>
            <a:headEnd len="med" w="med" type="none"/>
            <a:tailEnd len="med" w="med" type="none"/>
          </a:ln>
        </p:spPr>
      </p:cxnSp>
      <p:cxnSp>
        <p:nvCxnSpPr>
          <p:cNvPr id="473" name="Google Shape;473;p61"/>
          <p:cNvCxnSpPr/>
          <p:nvPr/>
        </p:nvCxnSpPr>
        <p:spPr>
          <a:xfrm flipH="1" rot="10800000">
            <a:off x="5083475" y="2436425"/>
            <a:ext cx="573300" cy="485100"/>
          </a:xfrm>
          <a:prstGeom prst="straightConnector1">
            <a:avLst/>
          </a:prstGeom>
          <a:noFill/>
          <a:ln cap="flat" cmpd="sng" w="28575">
            <a:solidFill>
              <a:srgbClr val="FF0000"/>
            </a:solidFill>
            <a:prstDash val="solid"/>
            <a:round/>
            <a:headEnd len="med" w="med" type="none"/>
            <a:tailEnd len="med" w="med" type="none"/>
          </a:ln>
        </p:spPr>
      </p:cxnSp>
      <p:cxnSp>
        <p:nvCxnSpPr>
          <p:cNvPr id="474" name="Google Shape;474;p61"/>
          <p:cNvCxnSpPr/>
          <p:nvPr/>
        </p:nvCxnSpPr>
        <p:spPr>
          <a:xfrm>
            <a:off x="3942925" y="2620325"/>
            <a:ext cx="1140600" cy="301200"/>
          </a:xfrm>
          <a:prstGeom prst="straightConnector1">
            <a:avLst/>
          </a:prstGeom>
          <a:noFill/>
          <a:ln cap="flat" cmpd="sng" w="28575">
            <a:solidFill>
              <a:srgbClr val="FF0000"/>
            </a:solidFill>
            <a:prstDash val="solid"/>
            <a:round/>
            <a:headEnd len="med" w="med" type="none"/>
            <a:tailEnd len="med" w="med" type="none"/>
          </a:ln>
        </p:spPr>
      </p:cxnSp>
      <p:cxnSp>
        <p:nvCxnSpPr>
          <p:cNvPr id="475" name="Google Shape;475;p61"/>
          <p:cNvCxnSpPr/>
          <p:nvPr/>
        </p:nvCxnSpPr>
        <p:spPr>
          <a:xfrm flipH="1" rot="10800000">
            <a:off x="3981300" y="2120600"/>
            <a:ext cx="617100" cy="507000"/>
          </a:xfrm>
          <a:prstGeom prst="straightConnector1">
            <a:avLst/>
          </a:prstGeom>
          <a:noFill/>
          <a:ln cap="flat" cmpd="sng" w="28575">
            <a:solidFill>
              <a:srgbClr val="FF0000"/>
            </a:solidFill>
            <a:prstDash val="solid"/>
            <a:round/>
            <a:headEnd len="med" w="med" type="none"/>
            <a:tailEnd len="med" w="med" type="none"/>
          </a:ln>
        </p:spPr>
      </p:cxnSp>
      <p:sp>
        <p:nvSpPr>
          <p:cNvPr id="476" name="Google Shape;476;p61"/>
          <p:cNvSpPr txBox="1"/>
          <p:nvPr/>
        </p:nvSpPr>
        <p:spPr>
          <a:xfrm>
            <a:off x="4231900" y="2329197"/>
            <a:ext cx="1230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0000"/>
                </a:solidFill>
                <a:latin typeface="DM Sans"/>
                <a:ea typeface="DM Sans"/>
                <a:cs typeface="DM Sans"/>
                <a:sym typeface="DM Sans"/>
              </a:rPr>
              <a:t>Heating pad and vial placement</a:t>
            </a:r>
            <a:endParaRPr sz="900">
              <a:solidFill>
                <a:srgbClr val="FF0000"/>
              </a:solidFill>
              <a:latin typeface="DM Sans"/>
              <a:ea typeface="DM Sans"/>
              <a:cs typeface="DM Sans"/>
              <a:sym typeface="DM Sans"/>
            </a:endParaRPr>
          </a:p>
        </p:txBody>
      </p:sp>
      <p:sp>
        <p:nvSpPr>
          <p:cNvPr id="477" name="Google Shape;477;p61"/>
          <p:cNvSpPr txBox="1"/>
          <p:nvPr/>
        </p:nvSpPr>
        <p:spPr>
          <a:xfrm>
            <a:off x="2641025" y="3991050"/>
            <a:ext cx="1230900" cy="301200"/>
          </a:xfrm>
          <a:prstGeom prst="rect">
            <a:avLst/>
          </a:prstGeom>
          <a:noFill/>
          <a:ln cap="flat" cmpd="sng" w="19050">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93C47D"/>
                </a:solidFill>
                <a:latin typeface="DM Sans"/>
                <a:ea typeface="DM Sans"/>
                <a:cs typeface="DM Sans"/>
                <a:sym typeface="DM Sans"/>
              </a:rPr>
              <a:t>Extraction Zone</a:t>
            </a:r>
            <a:endParaRPr sz="1000">
              <a:solidFill>
                <a:srgbClr val="93C47D"/>
              </a:solidFill>
              <a:latin typeface="DM Sans"/>
              <a:ea typeface="DM Sans"/>
              <a:cs typeface="DM Sans"/>
              <a:sym typeface="DM Sans"/>
            </a:endParaRPr>
          </a:p>
        </p:txBody>
      </p:sp>
      <p:sp>
        <p:nvSpPr>
          <p:cNvPr id="478" name="Google Shape;478;p61"/>
          <p:cNvSpPr txBox="1"/>
          <p:nvPr/>
        </p:nvSpPr>
        <p:spPr>
          <a:xfrm>
            <a:off x="5362400" y="1334813"/>
            <a:ext cx="1374300" cy="301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DM Sans"/>
                <a:ea typeface="DM Sans"/>
                <a:cs typeface="DM Sans"/>
                <a:sym typeface="DM Sans"/>
              </a:rPr>
              <a:t>Experimental Zone</a:t>
            </a:r>
            <a:endParaRPr sz="1000">
              <a:solidFill>
                <a:schemeClr val="dk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2"/>
          <p:cNvSpPr txBox="1"/>
          <p:nvPr>
            <p:ph idx="12" type="sldNum"/>
          </p:nvPr>
        </p:nvSpPr>
        <p:spPr>
          <a:xfrm>
            <a:off x="8521158" y="4646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62"/>
          <p:cNvSpPr txBox="1"/>
          <p:nvPr/>
        </p:nvSpPr>
        <p:spPr>
          <a:xfrm>
            <a:off x="62350" y="196450"/>
            <a:ext cx="90075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Movement System - Common Industry Materials</a:t>
            </a:r>
            <a:endParaRPr b="1" sz="2400">
              <a:solidFill>
                <a:schemeClr val="dk2"/>
              </a:solidFill>
              <a:latin typeface="Merriweather"/>
              <a:ea typeface="Merriweather"/>
              <a:cs typeface="Merriweather"/>
              <a:sym typeface="Merriweather"/>
            </a:endParaRPr>
          </a:p>
        </p:txBody>
      </p:sp>
      <p:cxnSp>
        <p:nvCxnSpPr>
          <p:cNvPr id="485" name="Google Shape;485;p62"/>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486" name="Google Shape;486;p62" title="2020Vslot.jpg"/>
          <p:cNvPicPr preferRelativeResize="0"/>
          <p:nvPr/>
        </p:nvPicPr>
        <p:blipFill>
          <a:blip r:embed="rId3">
            <a:alphaModFix/>
          </a:blip>
          <a:stretch>
            <a:fillRect/>
          </a:stretch>
        </p:blipFill>
        <p:spPr>
          <a:xfrm>
            <a:off x="760075" y="1171450"/>
            <a:ext cx="2800600" cy="2800600"/>
          </a:xfrm>
          <a:prstGeom prst="rect">
            <a:avLst/>
          </a:prstGeom>
          <a:noFill/>
          <a:ln>
            <a:noFill/>
          </a:ln>
        </p:spPr>
      </p:pic>
      <p:pic>
        <p:nvPicPr>
          <p:cNvPr id="487" name="Google Shape;487;p62" title="LeadScrew.jpg"/>
          <p:cNvPicPr preferRelativeResize="0"/>
          <p:nvPr/>
        </p:nvPicPr>
        <p:blipFill rotWithShape="1">
          <a:blip r:embed="rId4">
            <a:alphaModFix/>
          </a:blip>
          <a:srcRect b="20672" l="0" r="0" t="35908"/>
          <a:stretch/>
        </p:blipFill>
        <p:spPr>
          <a:xfrm>
            <a:off x="4472650" y="1671100"/>
            <a:ext cx="4148450" cy="1801301"/>
          </a:xfrm>
          <a:prstGeom prst="rect">
            <a:avLst/>
          </a:prstGeom>
          <a:noFill/>
          <a:ln>
            <a:noFill/>
          </a:ln>
        </p:spPr>
      </p:pic>
      <p:sp>
        <p:nvSpPr>
          <p:cNvPr id="488" name="Google Shape;488;p62"/>
          <p:cNvSpPr txBox="1"/>
          <p:nvPr/>
        </p:nvSpPr>
        <p:spPr>
          <a:xfrm>
            <a:off x="760200" y="4058075"/>
            <a:ext cx="2800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2020 V-slot aluminum extrusion rails</a:t>
            </a:r>
            <a:endParaRPr sz="1000">
              <a:solidFill>
                <a:schemeClr val="dk1"/>
              </a:solidFill>
              <a:latin typeface="DM Sans"/>
              <a:ea typeface="DM Sans"/>
              <a:cs typeface="DM Sans"/>
              <a:sym typeface="DM Sans"/>
            </a:endParaRPr>
          </a:p>
        </p:txBody>
      </p:sp>
      <p:sp>
        <p:nvSpPr>
          <p:cNvPr id="489" name="Google Shape;489;p62"/>
          <p:cNvSpPr txBox="1"/>
          <p:nvPr/>
        </p:nvSpPr>
        <p:spPr>
          <a:xfrm>
            <a:off x="4472650" y="3633350"/>
            <a:ext cx="414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Lead screw and smooth pole rails</a:t>
            </a:r>
            <a:endParaRPr sz="1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2" name="Google Shape;272;p45"/>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Project Introduction and Motivation</a:t>
            </a:r>
            <a:endParaRPr b="1" sz="2400">
              <a:solidFill>
                <a:schemeClr val="dk2"/>
              </a:solidFill>
              <a:latin typeface="Merriweather"/>
              <a:ea typeface="Merriweather"/>
              <a:cs typeface="Merriweather"/>
              <a:sym typeface="Merriweather"/>
            </a:endParaRPr>
          </a:p>
        </p:txBody>
      </p:sp>
      <p:cxnSp>
        <p:nvCxnSpPr>
          <p:cNvPr id="273" name="Google Shape;273;p45"/>
          <p:cNvCxnSpPr/>
          <p:nvPr/>
        </p:nvCxnSpPr>
        <p:spPr>
          <a:xfrm flipH="1" rot="10800000">
            <a:off x="10875" y="763725"/>
            <a:ext cx="9119700" cy="9900"/>
          </a:xfrm>
          <a:prstGeom prst="straightConnector1">
            <a:avLst/>
          </a:prstGeom>
          <a:noFill/>
          <a:ln cap="flat" cmpd="sng" w="28575">
            <a:solidFill>
              <a:schemeClr val="accent2"/>
            </a:solidFill>
            <a:prstDash val="solid"/>
            <a:round/>
            <a:headEnd len="med" w="med" type="none"/>
            <a:tailEnd len="med" w="med" type="none"/>
          </a:ln>
        </p:spPr>
      </p:cxnSp>
      <p:sp>
        <p:nvSpPr>
          <p:cNvPr id="274" name="Google Shape;274;p45"/>
          <p:cNvSpPr txBox="1"/>
          <p:nvPr/>
        </p:nvSpPr>
        <p:spPr>
          <a:xfrm>
            <a:off x="515250" y="847100"/>
            <a:ext cx="7957200" cy="4149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Theories of life’s origins traditionally focus on ocean hydrothermal vents, however recent research emphasizes freshwater hydrothermal pools (volcanic puddles) may be a more </a:t>
            </a:r>
            <a:r>
              <a:rPr lang="en">
                <a:solidFill>
                  <a:schemeClr val="dk1"/>
                </a:solidFill>
                <a:latin typeface="Merriweather"/>
                <a:ea typeface="Merriweather"/>
                <a:cs typeface="Merriweather"/>
                <a:sym typeface="Merriweather"/>
              </a:rPr>
              <a:t>suitable</a:t>
            </a:r>
            <a:r>
              <a:rPr lang="en">
                <a:solidFill>
                  <a:schemeClr val="dk1"/>
                </a:solidFill>
                <a:latin typeface="Merriweather"/>
                <a:ea typeface="Merriweather"/>
                <a:cs typeface="Merriweather"/>
                <a:sym typeface="Merriweather"/>
              </a:rPr>
              <a:t> location for the formation of life</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These </a:t>
            </a:r>
            <a:r>
              <a:rPr lang="en">
                <a:solidFill>
                  <a:schemeClr val="dk1"/>
                </a:solidFill>
                <a:latin typeface="Merriweather"/>
                <a:ea typeface="Merriweather"/>
                <a:cs typeface="Merriweather"/>
                <a:sym typeface="Merriweather"/>
              </a:rPr>
              <a:t>hydrothermal pools have characteristic d</a:t>
            </a:r>
            <a:r>
              <a:rPr lang="en">
                <a:solidFill>
                  <a:schemeClr val="dk1"/>
                </a:solidFill>
                <a:latin typeface="Merriweather"/>
                <a:ea typeface="Merriweather"/>
                <a:cs typeface="Merriweather"/>
                <a:sym typeface="Merriweather"/>
              </a:rPr>
              <a:t>ehydration and rehydration cycles hypothesized to be essential for RNA polymerization</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Few systems exist to precisely replicate the environmental conditions of </a:t>
            </a:r>
            <a:r>
              <a:rPr lang="en">
                <a:solidFill>
                  <a:schemeClr val="dk1"/>
                </a:solidFill>
                <a:latin typeface="Merriweather"/>
                <a:ea typeface="Merriweather"/>
                <a:cs typeface="Merriweather"/>
                <a:sym typeface="Merriweather"/>
              </a:rPr>
              <a:t>hydrothermal pools</a:t>
            </a:r>
            <a:r>
              <a:rPr lang="en">
                <a:solidFill>
                  <a:schemeClr val="dk1"/>
                </a:solidFill>
                <a:latin typeface="Merriweather"/>
                <a:ea typeface="Merriweather"/>
                <a:cs typeface="Merriweather"/>
                <a:sym typeface="Merriweather"/>
              </a:rPr>
              <a:t> in a laboratory setting</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The team successfully created a modular system to replicate the </a:t>
            </a:r>
            <a:r>
              <a:rPr lang="en">
                <a:solidFill>
                  <a:schemeClr val="dk1"/>
                </a:solidFill>
                <a:latin typeface="Merriweather"/>
                <a:ea typeface="Merriweather"/>
                <a:cs typeface="Merriweather"/>
                <a:sym typeface="Merriweather"/>
              </a:rPr>
              <a:t>hydrothermal pool conditions to progress the origins of life research</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The project was motivated by a need to advance experimental capabilities in origins-of-life research through a system that automates temperature control, fluid handling, gas regulation, and mixing</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1"/>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63"/>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Movement System - Exploded View</a:t>
            </a:r>
            <a:endParaRPr b="1" sz="2400">
              <a:solidFill>
                <a:schemeClr val="dk2"/>
              </a:solidFill>
              <a:latin typeface="Merriweather"/>
              <a:ea typeface="Merriweather"/>
              <a:cs typeface="Merriweather"/>
              <a:sym typeface="Merriweather"/>
            </a:endParaRPr>
          </a:p>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Materials Used</a:t>
            </a:r>
            <a:endParaRPr b="1" sz="2400">
              <a:solidFill>
                <a:schemeClr val="dk2"/>
              </a:solidFill>
              <a:latin typeface="Merriweather"/>
              <a:ea typeface="Merriweather"/>
              <a:cs typeface="Merriweather"/>
              <a:sym typeface="Merriweather"/>
            </a:endParaRPr>
          </a:p>
        </p:txBody>
      </p:sp>
      <p:cxnSp>
        <p:nvCxnSpPr>
          <p:cNvPr id="496" name="Google Shape;496;p63"/>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497" name="Google Shape;497;p63" title="Exploded_Movement.png"/>
          <p:cNvPicPr preferRelativeResize="0"/>
          <p:nvPr/>
        </p:nvPicPr>
        <p:blipFill>
          <a:blip r:embed="rId3">
            <a:alphaModFix/>
          </a:blip>
          <a:stretch>
            <a:fillRect/>
          </a:stretch>
        </p:blipFill>
        <p:spPr>
          <a:xfrm>
            <a:off x="2544525" y="842875"/>
            <a:ext cx="6053553" cy="4148449"/>
          </a:xfrm>
          <a:prstGeom prst="rect">
            <a:avLst/>
          </a:prstGeom>
          <a:noFill/>
          <a:ln>
            <a:noFill/>
          </a:ln>
        </p:spPr>
      </p:pic>
      <p:sp>
        <p:nvSpPr>
          <p:cNvPr id="498" name="Google Shape;498;p63"/>
          <p:cNvSpPr txBox="1"/>
          <p:nvPr/>
        </p:nvSpPr>
        <p:spPr>
          <a:xfrm>
            <a:off x="544350" y="1139050"/>
            <a:ext cx="1182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DM Sans"/>
                <a:ea typeface="DM Sans"/>
                <a:cs typeface="DM Sans"/>
                <a:sym typeface="DM Sans"/>
              </a:rPr>
              <a:t>Steel</a:t>
            </a:r>
            <a:endParaRPr>
              <a:solidFill>
                <a:srgbClr val="0000FF"/>
              </a:solidFill>
              <a:latin typeface="DM Sans"/>
              <a:ea typeface="DM Sans"/>
              <a:cs typeface="DM Sans"/>
              <a:sym typeface="DM Sans"/>
            </a:endParaRPr>
          </a:p>
        </p:txBody>
      </p:sp>
      <p:cxnSp>
        <p:nvCxnSpPr>
          <p:cNvPr id="499" name="Google Shape;499;p63"/>
          <p:cNvCxnSpPr/>
          <p:nvPr/>
        </p:nvCxnSpPr>
        <p:spPr>
          <a:xfrm flipH="1" rot="10800000">
            <a:off x="2776750" y="1532650"/>
            <a:ext cx="2241000" cy="1932600"/>
          </a:xfrm>
          <a:prstGeom prst="straightConnector1">
            <a:avLst/>
          </a:prstGeom>
          <a:noFill/>
          <a:ln cap="flat" cmpd="sng" w="28575">
            <a:solidFill>
              <a:srgbClr val="0000FF"/>
            </a:solidFill>
            <a:prstDash val="solid"/>
            <a:round/>
            <a:headEnd len="med" w="med" type="none"/>
            <a:tailEnd len="med" w="med" type="none"/>
          </a:ln>
        </p:spPr>
      </p:cxnSp>
      <p:cxnSp>
        <p:nvCxnSpPr>
          <p:cNvPr id="500" name="Google Shape;500;p63"/>
          <p:cNvCxnSpPr/>
          <p:nvPr/>
        </p:nvCxnSpPr>
        <p:spPr>
          <a:xfrm flipH="1" rot="10800000">
            <a:off x="2776750" y="1804550"/>
            <a:ext cx="2219100" cy="1967400"/>
          </a:xfrm>
          <a:prstGeom prst="straightConnector1">
            <a:avLst/>
          </a:prstGeom>
          <a:noFill/>
          <a:ln cap="flat" cmpd="sng" w="28575">
            <a:solidFill>
              <a:srgbClr val="0000FF"/>
            </a:solidFill>
            <a:prstDash val="solid"/>
            <a:round/>
            <a:headEnd len="med" w="med" type="none"/>
            <a:tailEnd len="med" w="med" type="none"/>
          </a:ln>
        </p:spPr>
      </p:cxnSp>
      <p:cxnSp>
        <p:nvCxnSpPr>
          <p:cNvPr id="501" name="Google Shape;501;p63"/>
          <p:cNvCxnSpPr/>
          <p:nvPr/>
        </p:nvCxnSpPr>
        <p:spPr>
          <a:xfrm flipH="1" rot="10800000">
            <a:off x="6270525" y="2631025"/>
            <a:ext cx="2241000" cy="1932600"/>
          </a:xfrm>
          <a:prstGeom prst="straightConnector1">
            <a:avLst/>
          </a:prstGeom>
          <a:noFill/>
          <a:ln cap="flat" cmpd="sng" w="28575">
            <a:solidFill>
              <a:srgbClr val="0000FF"/>
            </a:solidFill>
            <a:prstDash val="solid"/>
            <a:round/>
            <a:headEnd len="med" w="med" type="none"/>
            <a:tailEnd len="med" w="med" type="none"/>
          </a:ln>
        </p:spPr>
      </p:cxnSp>
      <p:sp>
        <p:nvSpPr>
          <p:cNvPr id="502" name="Google Shape;502;p63"/>
          <p:cNvSpPr txBox="1"/>
          <p:nvPr/>
        </p:nvSpPr>
        <p:spPr>
          <a:xfrm>
            <a:off x="544350" y="1828825"/>
            <a:ext cx="20001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CACA3"/>
                </a:solidFill>
                <a:latin typeface="DM Sans"/>
                <a:ea typeface="DM Sans"/>
                <a:cs typeface="DM Sans"/>
                <a:sym typeface="DM Sans"/>
              </a:rPr>
              <a:t>Thermal resistant resin 3d printed (SLA)</a:t>
            </a:r>
            <a:endParaRPr>
              <a:solidFill>
                <a:srgbClr val="4CACA3"/>
              </a:solidFill>
              <a:latin typeface="DM Sans"/>
              <a:ea typeface="DM Sans"/>
              <a:cs typeface="DM Sans"/>
              <a:sym typeface="DM Sans"/>
            </a:endParaRPr>
          </a:p>
        </p:txBody>
      </p:sp>
      <p:sp>
        <p:nvSpPr>
          <p:cNvPr id="503" name="Google Shape;503;p63"/>
          <p:cNvSpPr/>
          <p:nvPr/>
        </p:nvSpPr>
        <p:spPr>
          <a:xfrm>
            <a:off x="4047925" y="2252050"/>
            <a:ext cx="472500" cy="493800"/>
          </a:xfrm>
          <a:prstGeom prst="ellipse">
            <a:avLst/>
          </a:prstGeom>
          <a:noFill/>
          <a:ln cap="flat" cmpd="sng" w="28575">
            <a:solidFill>
              <a:srgbClr val="4CACA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4" name="Google Shape;504;p63"/>
          <p:cNvSpPr/>
          <p:nvPr/>
        </p:nvSpPr>
        <p:spPr>
          <a:xfrm>
            <a:off x="6661875" y="3389050"/>
            <a:ext cx="472500" cy="493800"/>
          </a:xfrm>
          <a:prstGeom prst="ellipse">
            <a:avLst/>
          </a:prstGeom>
          <a:noFill/>
          <a:ln cap="flat" cmpd="sng" w="28575">
            <a:solidFill>
              <a:srgbClr val="4CACA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5" name="Google Shape;505;p63"/>
          <p:cNvSpPr/>
          <p:nvPr/>
        </p:nvSpPr>
        <p:spPr>
          <a:xfrm>
            <a:off x="7277175" y="2895250"/>
            <a:ext cx="472500" cy="493800"/>
          </a:xfrm>
          <a:prstGeom prst="ellipse">
            <a:avLst/>
          </a:prstGeom>
          <a:noFill/>
          <a:ln cap="flat" cmpd="sng" w="28575">
            <a:solidFill>
              <a:srgbClr val="4CACA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6" name="Google Shape;506;p63"/>
          <p:cNvSpPr txBox="1"/>
          <p:nvPr/>
        </p:nvSpPr>
        <p:spPr>
          <a:xfrm>
            <a:off x="556325" y="2518600"/>
            <a:ext cx="1741500" cy="5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DM Sans"/>
                <a:ea typeface="DM Sans"/>
                <a:cs typeface="DM Sans"/>
                <a:sym typeface="DM Sans"/>
              </a:rPr>
              <a:t>Aluminum (everything else)</a:t>
            </a:r>
            <a:endParaRPr>
              <a:solidFill>
                <a:schemeClr val="dk2"/>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2" name="Google Shape;512;p64"/>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Movement System - Power Requirements</a:t>
            </a:r>
            <a:endParaRPr b="1" sz="2400">
              <a:solidFill>
                <a:schemeClr val="dk2"/>
              </a:solidFill>
              <a:latin typeface="Merriweather"/>
              <a:ea typeface="Merriweather"/>
              <a:cs typeface="Merriweather"/>
              <a:sym typeface="Merriweather"/>
            </a:endParaRPr>
          </a:p>
        </p:txBody>
      </p:sp>
      <p:cxnSp>
        <p:nvCxnSpPr>
          <p:cNvPr id="513" name="Google Shape;513;p64"/>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graphicFrame>
        <p:nvGraphicFramePr>
          <p:cNvPr id="514" name="Google Shape;514;p64"/>
          <p:cNvGraphicFramePr/>
          <p:nvPr/>
        </p:nvGraphicFramePr>
        <p:xfrm>
          <a:off x="234450" y="1247250"/>
          <a:ext cx="3000000" cy="3000000"/>
        </p:xfrm>
        <a:graphic>
          <a:graphicData uri="http://schemas.openxmlformats.org/drawingml/2006/table">
            <a:tbl>
              <a:tblPr>
                <a:noFill/>
                <a:tableStyleId>{E0875BF9-6F28-4B61-8112-86DEA13AECFE}</a:tableStyleId>
              </a:tblPr>
              <a:tblGrid>
                <a:gridCol w="1477600"/>
                <a:gridCol w="1477600"/>
              </a:tblGrid>
              <a:tr h="469525">
                <a:tc>
                  <a:txBody>
                    <a:bodyPr/>
                    <a:lstStyle/>
                    <a:p>
                      <a:pPr indent="0" lvl="0" marL="0" rtl="0" algn="l">
                        <a:spcBef>
                          <a:spcPts val="0"/>
                        </a:spcBef>
                        <a:spcAft>
                          <a:spcPts val="0"/>
                        </a:spcAft>
                        <a:buNone/>
                      </a:pPr>
                      <a:r>
                        <a:rPr lang="en"/>
                        <a:t>Parameter</a:t>
                      </a:r>
                      <a:endParaRPr/>
                    </a:p>
                  </a:txBody>
                  <a:tcPr marT="91425" marB="91425" marR="91425" marL="91425"/>
                </a:tc>
                <a:tc>
                  <a:txBody>
                    <a:bodyPr/>
                    <a:lstStyle/>
                    <a:p>
                      <a:pPr indent="0" lvl="0" marL="0" rtl="0" algn="l">
                        <a:spcBef>
                          <a:spcPts val="0"/>
                        </a:spcBef>
                        <a:spcAft>
                          <a:spcPts val="0"/>
                        </a:spcAft>
                        <a:buNone/>
                      </a:pPr>
                      <a:r>
                        <a:rPr lang="en"/>
                        <a:t>Value</a:t>
                      </a:r>
                      <a:endParaRPr/>
                    </a:p>
                  </a:txBody>
                  <a:tcPr marT="91425" marB="91425" marR="91425" marL="91425"/>
                </a:tc>
              </a:tr>
              <a:tr h="523925">
                <a:tc>
                  <a:txBody>
                    <a:bodyPr/>
                    <a:lstStyle/>
                    <a:p>
                      <a:pPr indent="0" lvl="0" marL="0" rtl="0" algn="l">
                        <a:spcBef>
                          <a:spcPts val="0"/>
                        </a:spcBef>
                        <a:spcAft>
                          <a:spcPts val="0"/>
                        </a:spcAft>
                        <a:buNone/>
                      </a:pPr>
                      <a:r>
                        <a:rPr lang="en" sz="1100"/>
                        <a:t>Lead screw length</a:t>
                      </a:r>
                      <a:endParaRPr sz="1100"/>
                    </a:p>
                  </a:txBody>
                  <a:tcPr marT="91425" marB="91425" marR="91425" marL="91425"/>
                </a:tc>
                <a:tc>
                  <a:txBody>
                    <a:bodyPr/>
                    <a:lstStyle/>
                    <a:p>
                      <a:pPr indent="0" lvl="0" marL="0" rtl="0" algn="l">
                        <a:spcBef>
                          <a:spcPts val="0"/>
                        </a:spcBef>
                        <a:spcAft>
                          <a:spcPts val="0"/>
                        </a:spcAft>
                        <a:buNone/>
                      </a:pPr>
                      <a:r>
                        <a:rPr lang="en" sz="1100"/>
                        <a:t>600 mm</a:t>
                      </a:r>
                      <a:endParaRPr sz="1100"/>
                    </a:p>
                  </a:txBody>
                  <a:tcPr marT="91425" marB="91425" marR="91425" marL="91425"/>
                </a:tc>
              </a:tr>
              <a:tr h="523925">
                <a:tc>
                  <a:txBody>
                    <a:bodyPr/>
                    <a:lstStyle/>
                    <a:p>
                      <a:pPr indent="0" lvl="0" marL="0" rtl="0" algn="l">
                        <a:spcBef>
                          <a:spcPts val="0"/>
                        </a:spcBef>
                        <a:spcAft>
                          <a:spcPts val="0"/>
                        </a:spcAft>
                        <a:buNone/>
                      </a:pPr>
                      <a:r>
                        <a:rPr lang="en" sz="1100"/>
                        <a:t>Lead screw diameter</a:t>
                      </a:r>
                      <a:endParaRPr sz="1100"/>
                    </a:p>
                  </a:txBody>
                  <a:tcPr marT="91425" marB="91425" marR="91425" marL="91425"/>
                </a:tc>
                <a:tc>
                  <a:txBody>
                    <a:bodyPr/>
                    <a:lstStyle/>
                    <a:p>
                      <a:pPr indent="0" lvl="0" marL="0" rtl="0" algn="l">
                        <a:spcBef>
                          <a:spcPts val="0"/>
                        </a:spcBef>
                        <a:spcAft>
                          <a:spcPts val="0"/>
                        </a:spcAft>
                        <a:buNone/>
                      </a:pPr>
                      <a:r>
                        <a:rPr lang="en" sz="1100"/>
                        <a:t>8 mm</a:t>
                      </a:r>
                      <a:endParaRPr sz="1100"/>
                    </a:p>
                  </a:txBody>
                  <a:tcPr marT="91425" marB="91425" marR="91425" marL="91425"/>
                </a:tc>
              </a:tr>
              <a:tr h="614000">
                <a:tc>
                  <a:txBody>
                    <a:bodyPr/>
                    <a:lstStyle/>
                    <a:p>
                      <a:pPr indent="0" lvl="0" marL="0" rtl="0" algn="l">
                        <a:spcBef>
                          <a:spcPts val="0"/>
                        </a:spcBef>
                        <a:spcAft>
                          <a:spcPts val="0"/>
                        </a:spcAft>
                        <a:buNone/>
                      </a:pPr>
                      <a:r>
                        <a:rPr lang="en" sz="1100"/>
                        <a:t>Pitch</a:t>
                      </a:r>
                      <a:endParaRPr sz="1100"/>
                    </a:p>
                  </a:txBody>
                  <a:tcPr marT="91425" marB="91425" marR="91425" marL="91425"/>
                </a:tc>
                <a:tc>
                  <a:txBody>
                    <a:bodyPr/>
                    <a:lstStyle/>
                    <a:p>
                      <a:pPr indent="0" lvl="0" marL="0" rtl="0" algn="l">
                        <a:spcBef>
                          <a:spcPts val="0"/>
                        </a:spcBef>
                        <a:spcAft>
                          <a:spcPts val="0"/>
                        </a:spcAft>
                        <a:buNone/>
                      </a:pPr>
                      <a:r>
                        <a:rPr lang="en" sz="1100"/>
                        <a:t>6 threads/cm (i.e., 1.67 mm per revolution)</a:t>
                      </a:r>
                      <a:endParaRPr sz="1100"/>
                    </a:p>
                  </a:txBody>
                  <a:tcPr marT="91425" marB="91425" marR="91425" marL="91425"/>
                </a:tc>
              </a:tr>
              <a:tr h="614000">
                <a:tc>
                  <a:txBody>
                    <a:bodyPr/>
                    <a:lstStyle/>
                    <a:p>
                      <a:pPr indent="0" lvl="0" marL="0" rtl="0" algn="l">
                        <a:spcBef>
                          <a:spcPts val="0"/>
                        </a:spcBef>
                        <a:spcAft>
                          <a:spcPts val="0"/>
                        </a:spcAft>
                        <a:buNone/>
                      </a:pPr>
                      <a:r>
                        <a:rPr lang="en" sz="1100"/>
                        <a:t>Coefficient of friction (steel on brass)</a:t>
                      </a:r>
                      <a:endParaRPr sz="1100"/>
                    </a:p>
                  </a:txBody>
                  <a:tcPr marT="91425" marB="91425" marR="91425" marL="91425"/>
                </a:tc>
                <a:tc>
                  <a:txBody>
                    <a:bodyPr/>
                    <a:lstStyle/>
                    <a:p>
                      <a:pPr indent="0" lvl="0" marL="0" rtl="0" algn="l">
                        <a:spcBef>
                          <a:spcPts val="0"/>
                        </a:spcBef>
                        <a:spcAft>
                          <a:spcPts val="0"/>
                        </a:spcAft>
                        <a:buNone/>
                      </a:pPr>
                      <a:r>
                        <a:rPr lang="en" sz="1100"/>
                        <a:t>0.19</a:t>
                      </a:r>
                      <a:endParaRPr sz="1100"/>
                    </a:p>
                  </a:txBody>
                  <a:tcPr marT="91425" marB="91425" marR="91425" marL="91425"/>
                </a:tc>
              </a:tr>
              <a:tr h="415325">
                <a:tc>
                  <a:txBody>
                    <a:bodyPr/>
                    <a:lstStyle/>
                    <a:p>
                      <a:pPr indent="0" lvl="0" marL="0" rtl="0" algn="l">
                        <a:spcBef>
                          <a:spcPts val="0"/>
                        </a:spcBef>
                        <a:spcAft>
                          <a:spcPts val="0"/>
                        </a:spcAft>
                        <a:buNone/>
                      </a:pPr>
                      <a:r>
                        <a:rPr lang="en" sz="1100"/>
                        <a:t>Efficiency (η)</a:t>
                      </a:r>
                      <a:endParaRPr sz="1100"/>
                    </a:p>
                  </a:txBody>
                  <a:tcPr marT="91425" marB="91425" marR="91425" marL="91425"/>
                </a:tc>
                <a:tc>
                  <a:txBody>
                    <a:bodyPr/>
                    <a:lstStyle/>
                    <a:p>
                      <a:pPr indent="0" lvl="0" marL="0" rtl="0" algn="l">
                        <a:spcBef>
                          <a:spcPts val="0"/>
                        </a:spcBef>
                        <a:spcAft>
                          <a:spcPts val="0"/>
                        </a:spcAft>
                        <a:buNone/>
                      </a:pPr>
                      <a:r>
                        <a:rPr lang="en" sz="1100"/>
                        <a:t>0.30 (estimated)</a:t>
                      </a:r>
                      <a:endParaRPr sz="1100"/>
                    </a:p>
                  </a:txBody>
                  <a:tcPr marT="91425" marB="91425" marR="91425" marL="91425"/>
                </a:tc>
              </a:tr>
              <a:tr h="415325">
                <a:tc>
                  <a:txBody>
                    <a:bodyPr/>
                    <a:lstStyle/>
                    <a:p>
                      <a:pPr indent="0" lvl="0" marL="0" rtl="0" algn="l">
                        <a:spcBef>
                          <a:spcPts val="0"/>
                        </a:spcBef>
                        <a:spcAft>
                          <a:spcPts val="0"/>
                        </a:spcAft>
                        <a:buNone/>
                      </a:pPr>
                      <a:r>
                        <a:rPr lang="en" sz="1100"/>
                        <a:t>Rolling friction factor</a:t>
                      </a:r>
                      <a:endParaRPr sz="1100"/>
                    </a:p>
                  </a:txBody>
                  <a:tcPr marT="91425" marB="91425" marR="91425" marL="91425"/>
                </a:tc>
                <a:tc>
                  <a:txBody>
                    <a:bodyPr/>
                    <a:lstStyle/>
                    <a:p>
                      <a:pPr indent="0" lvl="0" marL="0" rtl="0" algn="l">
                        <a:spcBef>
                          <a:spcPts val="0"/>
                        </a:spcBef>
                        <a:spcAft>
                          <a:spcPts val="0"/>
                        </a:spcAft>
                        <a:buNone/>
                      </a:pPr>
                      <a:r>
                        <a:rPr lang="en" sz="1100"/>
                        <a:t>0.5</a:t>
                      </a:r>
                      <a:endParaRPr sz="1100"/>
                    </a:p>
                  </a:txBody>
                  <a:tcPr marT="91425" marB="91425" marR="91425" marL="91425"/>
                </a:tc>
              </a:tr>
            </a:tbl>
          </a:graphicData>
        </a:graphic>
      </p:graphicFrame>
      <p:sp>
        <p:nvSpPr>
          <p:cNvPr id="515" name="Google Shape;515;p64"/>
          <p:cNvSpPr txBox="1"/>
          <p:nvPr/>
        </p:nvSpPr>
        <p:spPr>
          <a:xfrm>
            <a:off x="3798100" y="1408675"/>
            <a:ext cx="4754100" cy="3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DM Sans"/>
                <a:ea typeface="DM Sans"/>
                <a:cs typeface="DM Sans"/>
                <a:sym typeface="DM Sans"/>
              </a:rPr>
              <a:t>The total downward force from the platform, brackets, and heat plate was calculated as:</a:t>
            </a:r>
            <a:endParaRPr sz="1000">
              <a:solidFill>
                <a:schemeClr val="dk1"/>
              </a:solidFill>
              <a:latin typeface="DM Sans"/>
              <a:ea typeface="DM Sans"/>
              <a:cs typeface="DM Sans"/>
              <a:sym typeface="DM Sans"/>
            </a:endParaRPr>
          </a:p>
          <a:p>
            <a:pPr indent="0" lvl="0" marL="0" rtl="0" algn="l">
              <a:spcBef>
                <a:spcPts val="0"/>
              </a:spcBef>
              <a:spcAft>
                <a:spcPts val="0"/>
              </a:spcAft>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Clr>
                <a:schemeClr val="hlink"/>
              </a:buClr>
              <a:buSzPts val="1100"/>
              <a:buFont typeface="Arial"/>
              <a:buNone/>
            </a:pPr>
            <a:r>
              <a:rPr lang="en" sz="1000">
                <a:solidFill>
                  <a:schemeClr val="dk1"/>
                </a:solidFill>
                <a:latin typeface="DM Sans"/>
                <a:ea typeface="DM Sans"/>
                <a:cs typeface="DM Sans"/>
                <a:sym typeface="DM Sans"/>
              </a:rPr>
              <a:t>Assuming horizontal motion and taking into account rolling friction and lead screw efficiency, the torque required to move this load was given by:</a:t>
            </a:r>
            <a:endParaRPr sz="1000">
              <a:solidFill>
                <a:schemeClr val="dk1"/>
              </a:solidFill>
              <a:latin typeface="DM Sans"/>
              <a:ea typeface="DM Sans"/>
              <a:cs typeface="DM Sans"/>
              <a:sym typeface="DM Sans"/>
            </a:endParaRPr>
          </a:p>
          <a:p>
            <a:pPr indent="0" lvl="0" marL="0" rtl="0" algn="l">
              <a:spcBef>
                <a:spcPts val="0"/>
              </a:spcBef>
              <a:spcAft>
                <a:spcPts val="0"/>
              </a:spcAft>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where: F = 44.48 N (force), L = 1.67 mm (lead/pitch per revolution), η = 0.30 (lead screw efficiency), and p (rolling friction multiplier) = 0.5</a:t>
            </a:r>
            <a:endParaRPr sz="1000">
              <a:solidFill>
                <a:schemeClr val="dk1"/>
              </a:solidFill>
              <a:latin typeface="DM Sans"/>
              <a:ea typeface="DM Sans"/>
              <a:cs typeface="DM Sans"/>
              <a:sym typeface="DM Sans"/>
            </a:endParaRPr>
          </a:p>
          <a:p>
            <a:pPr indent="0" lvl="0" marL="0" rtl="0" algn="l">
              <a:spcBef>
                <a:spcPts val="0"/>
              </a:spcBef>
              <a:spcAft>
                <a:spcPts val="0"/>
              </a:spcAft>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None/>
            </a:pPr>
            <a:r>
              <a:rPr lang="en" sz="1000">
                <a:solidFill>
                  <a:schemeClr val="dk1"/>
                </a:solidFill>
                <a:latin typeface="DM Sans"/>
                <a:ea typeface="DM Sans"/>
                <a:cs typeface="DM Sans"/>
                <a:sym typeface="DM Sans"/>
              </a:rPr>
              <a:t>(All friction values were slightly overestimated as a precaution)</a:t>
            </a:r>
            <a:endParaRPr sz="1000">
              <a:solidFill>
                <a:schemeClr val="dk1"/>
              </a:solidFill>
              <a:latin typeface="DM Sans"/>
              <a:ea typeface="DM Sans"/>
              <a:cs typeface="DM Sans"/>
              <a:sym typeface="DM Sans"/>
            </a:endParaRPr>
          </a:p>
          <a:p>
            <a:pPr indent="0" lvl="0" marL="0" rtl="0" algn="l">
              <a:spcBef>
                <a:spcPts val="0"/>
              </a:spcBef>
              <a:spcAft>
                <a:spcPts val="0"/>
              </a:spcAft>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Clr>
                <a:schemeClr val="hlink"/>
              </a:buClr>
              <a:buSzPts val="1100"/>
              <a:buFont typeface="Arial"/>
              <a:buNone/>
            </a:pPr>
            <a:r>
              <a:t/>
            </a:r>
            <a:endParaRPr sz="1000">
              <a:solidFill>
                <a:schemeClr val="dk1"/>
              </a:solidFill>
              <a:latin typeface="DM Sans"/>
              <a:ea typeface="DM Sans"/>
              <a:cs typeface="DM Sans"/>
              <a:sym typeface="DM Sans"/>
            </a:endParaRPr>
          </a:p>
          <a:p>
            <a:pPr indent="0" lvl="0" marL="0" rtl="0" algn="l">
              <a:spcBef>
                <a:spcPts val="0"/>
              </a:spcBef>
              <a:spcAft>
                <a:spcPts val="0"/>
              </a:spcAft>
              <a:buNone/>
            </a:pPr>
            <a:r>
              <a:t/>
            </a:r>
            <a:endParaRPr sz="1000">
              <a:solidFill>
                <a:schemeClr val="dk1"/>
              </a:solidFill>
              <a:latin typeface="DM Sans"/>
              <a:ea typeface="DM Sans"/>
              <a:cs typeface="DM Sans"/>
              <a:sym typeface="DM Sans"/>
            </a:endParaRPr>
          </a:p>
        </p:txBody>
      </p:sp>
      <p:pic>
        <p:nvPicPr>
          <p:cNvPr id="516" name="Google Shape;516;p64" title="Screen Shot 2025-06-10 at 6.09.21 PM.png"/>
          <p:cNvPicPr preferRelativeResize="0"/>
          <p:nvPr/>
        </p:nvPicPr>
        <p:blipFill>
          <a:blip r:embed="rId3">
            <a:alphaModFix/>
          </a:blip>
          <a:stretch>
            <a:fillRect/>
          </a:stretch>
        </p:blipFill>
        <p:spPr>
          <a:xfrm>
            <a:off x="4572000" y="1813775"/>
            <a:ext cx="3267425" cy="267100"/>
          </a:xfrm>
          <a:prstGeom prst="rect">
            <a:avLst/>
          </a:prstGeom>
          <a:noFill/>
          <a:ln>
            <a:noFill/>
          </a:ln>
        </p:spPr>
      </p:pic>
      <p:pic>
        <p:nvPicPr>
          <p:cNvPr id="517" name="Google Shape;517;p64" title="Screen Shot 2025-06-10 at 6.10.00 PM.png"/>
          <p:cNvPicPr preferRelativeResize="0"/>
          <p:nvPr/>
        </p:nvPicPr>
        <p:blipFill>
          <a:blip r:embed="rId4">
            <a:alphaModFix/>
          </a:blip>
          <a:stretch>
            <a:fillRect/>
          </a:stretch>
        </p:blipFill>
        <p:spPr>
          <a:xfrm>
            <a:off x="5602727" y="2526625"/>
            <a:ext cx="832973" cy="393600"/>
          </a:xfrm>
          <a:prstGeom prst="rect">
            <a:avLst/>
          </a:prstGeom>
          <a:noFill/>
          <a:ln>
            <a:noFill/>
          </a:ln>
        </p:spPr>
      </p:pic>
      <p:pic>
        <p:nvPicPr>
          <p:cNvPr id="518" name="Google Shape;518;p64" title="Screen Shot 2025-06-10 at 6.11.03 PM.png"/>
          <p:cNvPicPr preferRelativeResize="0"/>
          <p:nvPr/>
        </p:nvPicPr>
        <p:blipFill>
          <a:blip r:embed="rId5">
            <a:alphaModFix/>
          </a:blip>
          <a:stretch>
            <a:fillRect/>
          </a:stretch>
        </p:blipFill>
        <p:spPr>
          <a:xfrm>
            <a:off x="4541612" y="3775757"/>
            <a:ext cx="2955201" cy="5638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4" name="Google Shape;524;p65"/>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Movement System - Motor Selection</a:t>
            </a:r>
            <a:endParaRPr b="1" sz="2400">
              <a:solidFill>
                <a:schemeClr val="dk2"/>
              </a:solidFill>
              <a:latin typeface="Merriweather"/>
              <a:ea typeface="Merriweather"/>
              <a:cs typeface="Merriweather"/>
              <a:sym typeface="Merriweather"/>
            </a:endParaRPr>
          </a:p>
        </p:txBody>
      </p:sp>
      <p:cxnSp>
        <p:nvCxnSpPr>
          <p:cNvPr id="525" name="Google Shape;525;p65"/>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526" name="Google Shape;526;p65"/>
          <p:cNvSpPr txBox="1"/>
          <p:nvPr/>
        </p:nvSpPr>
        <p:spPr>
          <a:xfrm>
            <a:off x="197375" y="995500"/>
            <a:ext cx="47541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DM Sans"/>
                <a:ea typeface="DM Sans"/>
                <a:cs typeface="DM Sans"/>
                <a:sym typeface="DM Sans"/>
              </a:rPr>
              <a:t>From these torque calculations, we chose the Nema-17 stepper motor, a widely used option in motion control applications such as 3D printers and CNC machines</a:t>
            </a:r>
            <a:endParaRPr sz="1300">
              <a:solidFill>
                <a:schemeClr val="dk1"/>
              </a:solidFill>
              <a:latin typeface="DM Sans"/>
              <a:ea typeface="DM Sans"/>
              <a:cs typeface="DM Sans"/>
              <a:sym typeface="DM Sans"/>
            </a:endParaRPr>
          </a:p>
        </p:txBody>
      </p:sp>
      <p:pic>
        <p:nvPicPr>
          <p:cNvPr id="527" name="Google Shape;527;p65" title="Screen Shot 2025-06-11 at 12.42.00 PM.png"/>
          <p:cNvPicPr preferRelativeResize="0"/>
          <p:nvPr/>
        </p:nvPicPr>
        <p:blipFill rotWithShape="1">
          <a:blip r:embed="rId3">
            <a:alphaModFix/>
          </a:blip>
          <a:srcRect b="1276" l="1058" r="0" t="1276"/>
          <a:stretch/>
        </p:blipFill>
        <p:spPr>
          <a:xfrm>
            <a:off x="427900" y="1841375"/>
            <a:ext cx="3671475" cy="2975875"/>
          </a:xfrm>
          <a:prstGeom prst="rect">
            <a:avLst/>
          </a:prstGeom>
          <a:noFill/>
          <a:ln>
            <a:noFill/>
          </a:ln>
        </p:spPr>
      </p:pic>
      <p:pic>
        <p:nvPicPr>
          <p:cNvPr id="528" name="Google Shape;528;p65" title="Screen Shot 2025-06-10 at 6.17.28 PM.png"/>
          <p:cNvPicPr preferRelativeResize="0"/>
          <p:nvPr/>
        </p:nvPicPr>
        <p:blipFill>
          <a:blip r:embed="rId4">
            <a:alphaModFix/>
          </a:blip>
          <a:stretch>
            <a:fillRect/>
          </a:stretch>
        </p:blipFill>
        <p:spPr>
          <a:xfrm>
            <a:off x="4498201" y="2453250"/>
            <a:ext cx="4274925" cy="59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4" name="Google Shape;534;p66"/>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Stepper Motor Driver Implementation</a:t>
            </a:r>
            <a:endParaRPr b="1" sz="2400">
              <a:solidFill>
                <a:schemeClr val="dk2"/>
              </a:solidFill>
              <a:latin typeface="Merriweather"/>
              <a:ea typeface="Merriweather"/>
              <a:cs typeface="Merriweather"/>
              <a:sym typeface="Merriweather"/>
            </a:endParaRPr>
          </a:p>
        </p:txBody>
      </p:sp>
      <p:cxnSp>
        <p:nvCxnSpPr>
          <p:cNvPr id="535" name="Google Shape;535;p66"/>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536" name="Google Shape;536;p66"/>
          <p:cNvSpPr txBox="1"/>
          <p:nvPr>
            <p:ph idx="1" type="body"/>
          </p:nvPr>
        </p:nvSpPr>
        <p:spPr>
          <a:xfrm>
            <a:off x="348400" y="1189275"/>
            <a:ext cx="3964800" cy="1102200"/>
          </a:xfrm>
          <a:prstGeom prst="rect">
            <a:avLst/>
          </a:prstGeom>
        </p:spPr>
        <p:txBody>
          <a:bodyPr anchorCtr="0" anchor="ctr" bIns="91425" lIns="91425" spcFirstLastPara="1" rIns="91425" wrap="square" tIns="91425">
            <a:spAutoFit/>
          </a:bodyPr>
          <a:lstStyle/>
          <a:p>
            <a:pPr indent="0" lvl="0" marL="0" rtl="0" algn="l">
              <a:spcBef>
                <a:spcPts val="0"/>
              </a:spcBef>
              <a:spcAft>
                <a:spcPts val="0"/>
              </a:spcAft>
              <a:buNone/>
            </a:pPr>
            <a:r>
              <a:rPr b="1" lang="en" sz="1200">
                <a:latin typeface="Merriweather"/>
                <a:ea typeface="Merriweather"/>
                <a:cs typeface="Merriweather"/>
                <a:sym typeface="Merriweather"/>
              </a:rPr>
              <a:t>Motor Driver Selected:</a:t>
            </a:r>
            <a:endParaRPr b="1" sz="1200">
              <a:latin typeface="Merriweather"/>
              <a:ea typeface="Merriweather"/>
              <a:cs typeface="Merriweather"/>
              <a:sym typeface="Merriweather"/>
            </a:endParaRPr>
          </a:p>
          <a:p>
            <a:pPr indent="-304800" lvl="0" marL="457200" rtl="0" algn="l">
              <a:spcBef>
                <a:spcPts val="1200"/>
              </a:spcBef>
              <a:spcAft>
                <a:spcPts val="0"/>
              </a:spcAft>
              <a:buSzPts val="1200"/>
              <a:buFont typeface="Merriweather"/>
              <a:buChar char="●"/>
            </a:pPr>
            <a:r>
              <a:rPr lang="en" sz="1200">
                <a:latin typeface="Merriweather"/>
                <a:ea typeface="Merriweather"/>
                <a:cs typeface="Merriweather"/>
                <a:sym typeface="Merriweather"/>
              </a:rPr>
              <a:t>Pololu DRV8825 Breakout Board (</a:t>
            </a:r>
            <a:r>
              <a:rPr lang="en" sz="1200" u="sng">
                <a:latin typeface="Merriweather"/>
                <a:ea typeface="Merriweather"/>
                <a:cs typeface="Merriweather"/>
                <a:sym typeface="Merriweather"/>
                <a:hlinkClick r:id="rId3"/>
              </a:rPr>
              <a:t>circuit</a:t>
            </a:r>
            <a:r>
              <a:rPr lang="en" sz="1200">
                <a:latin typeface="Merriweather"/>
                <a:ea typeface="Merriweather"/>
                <a:cs typeface="Merriweather"/>
                <a:sym typeface="Merriweather"/>
              </a:rPr>
              <a:t>)</a:t>
            </a:r>
            <a:endParaRPr sz="1200">
              <a:latin typeface="Merriweather"/>
              <a:ea typeface="Merriweather"/>
              <a:cs typeface="Merriweather"/>
              <a:sym typeface="Merriweather"/>
            </a:endParaRPr>
          </a:p>
          <a:p>
            <a:pPr indent="0" lvl="0" marL="457200" rtl="0" algn="l">
              <a:spcBef>
                <a:spcPts val="1200"/>
              </a:spcBef>
              <a:spcAft>
                <a:spcPts val="1200"/>
              </a:spcAft>
              <a:buNone/>
            </a:pPr>
            <a:r>
              <a:t/>
            </a:r>
            <a:endParaRPr sz="1200">
              <a:latin typeface="Merriweather"/>
              <a:ea typeface="Merriweather"/>
              <a:cs typeface="Merriweather"/>
              <a:sym typeface="Merriweather"/>
            </a:endParaRPr>
          </a:p>
        </p:txBody>
      </p:sp>
      <p:sp>
        <p:nvSpPr>
          <p:cNvPr id="537" name="Google Shape;537;p66"/>
          <p:cNvSpPr txBox="1"/>
          <p:nvPr/>
        </p:nvSpPr>
        <p:spPr>
          <a:xfrm>
            <a:off x="328600" y="3357925"/>
            <a:ext cx="3966300" cy="77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Merriweather"/>
                <a:ea typeface="Merriweather"/>
                <a:cs typeface="Merriweather"/>
                <a:sym typeface="Merriweather"/>
              </a:rPr>
              <a:t>Reason for Selection:</a:t>
            </a:r>
            <a:endParaRPr b="1"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Precise microstepping control</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 Adjustable current limiting</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Built-in fault protection</a:t>
            </a:r>
            <a:endParaRPr sz="1000">
              <a:solidFill>
                <a:schemeClr val="dk2"/>
              </a:solidFill>
              <a:latin typeface="DM Sans"/>
              <a:ea typeface="DM Sans"/>
              <a:cs typeface="DM Sans"/>
              <a:sym typeface="DM Sans"/>
            </a:endParaRPr>
          </a:p>
        </p:txBody>
      </p:sp>
      <p:sp>
        <p:nvSpPr>
          <p:cNvPr id="538" name="Google Shape;538;p66"/>
          <p:cNvSpPr txBox="1"/>
          <p:nvPr/>
        </p:nvSpPr>
        <p:spPr>
          <a:xfrm>
            <a:off x="310300" y="2201300"/>
            <a:ext cx="4002900" cy="110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Merriweather"/>
                <a:ea typeface="Merriweather"/>
                <a:cs typeface="Merriweather"/>
                <a:sym typeface="Merriweather"/>
              </a:rPr>
              <a:t>User Control</a:t>
            </a:r>
            <a:endParaRPr b="1"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A modular library is used to </a:t>
            </a:r>
            <a:r>
              <a:rPr lang="en" sz="1200">
                <a:solidFill>
                  <a:schemeClr val="dk1"/>
                </a:solidFill>
                <a:latin typeface="Merriweather"/>
                <a:ea typeface="Merriweather"/>
                <a:cs typeface="Merriweather"/>
                <a:sym typeface="Merriweather"/>
              </a:rPr>
              <a:t>initialize</a:t>
            </a:r>
            <a:r>
              <a:rPr lang="en" sz="1200">
                <a:solidFill>
                  <a:schemeClr val="dk1"/>
                </a:solidFill>
                <a:latin typeface="Merriweather"/>
                <a:ea typeface="Merriweather"/>
                <a:cs typeface="Merriweather"/>
                <a:sym typeface="Merriweather"/>
              </a:rPr>
              <a:t> and </a:t>
            </a:r>
            <a:r>
              <a:rPr lang="en" sz="1200">
                <a:solidFill>
                  <a:schemeClr val="dk1"/>
                </a:solidFill>
                <a:latin typeface="Merriweather"/>
                <a:ea typeface="Merriweather"/>
                <a:cs typeface="Merriweather"/>
                <a:sym typeface="Merriweather"/>
              </a:rPr>
              <a:t>abstract control for motors in both subsystems</a:t>
            </a:r>
            <a:endParaRPr sz="1000">
              <a:solidFill>
                <a:schemeClr val="dk2"/>
              </a:solidFill>
              <a:latin typeface="DM Sans"/>
              <a:ea typeface="DM Sans"/>
              <a:cs typeface="DM Sans"/>
              <a:sym typeface="DM Sans"/>
            </a:endParaRPr>
          </a:p>
        </p:txBody>
      </p:sp>
      <p:pic>
        <p:nvPicPr>
          <p:cNvPr id="539" name="Google Shape;539;p66" title="DRV8825.jpg"/>
          <p:cNvPicPr preferRelativeResize="0"/>
          <p:nvPr/>
        </p:nvPicPr>
        <p:blipFill>
          <a:blip r:embed="rId4">
            <a:alphaModFix/>
          </a:blip>
          <a:stretch>
            <a:fillRect/>
          </a:stretch>
        </p:blipFill>
        <p:spPr>
          <a:xfrm>
            <a:off x="4197875" y="1394400"/>
            <a:ext cx="2088174" cy="1560901"/>
          </a:xfrm>
          <a:prstGeom prst="rect">
            <a:avLst/>
          </a:prstGeom>
          <a:noFill/>
          <a:ln>
            <a:noFill/>
          </a:ln>
        </p:spPr>
      </p:pic>
      <p:pic>
        <p:nvPicPr>
          <p:cNvPr id="540" name="Google Shape;540;p66" title="DRV8825_Circuit.png"/>
          <p:cNvPicPr preferRelativeResize="0"/>
          <p:nvPr/>
        </p:nvPicPr>
        <p:blipFill>
          <a:blip r:embed="rId5">
            <a:alphaModFix/>
          </a:blip>
          <a:stretch>
            <a:fillRect/>
          </a:stretch>
        </p:blipFill>
        <p:spPr>
          <a:xfrm>
            <a:off x="6362525" y="1422425"/>
            <a:ext cx="2553151" cy="2494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DFE2"/>
        </a:solidFill>
      </p:bgPr>
    </p:bg>
    <p:spTree>
      <p:nvGrpSpPr>
        <p:cNvPr id="544" name="Shape 544"/>
        <p:cNvGrpSpPr/>
        <p:nvPr/>
      </p:nvGrpSpPr>
      <p:grpSpPr>
        <a:xfrm>
          <a:off x="0" y="0"/>
          <a:ext cx="0" cy="0"/>
          <a:chOff x="0" y="0"/>
          <a:chExt cx="0" cy="0"/>
        </a:xfrm>
      </p:grpSpPr>
      <p:sp>
        <p:nvSpPr>
          <p:cNvPr id="545" name="Google Shape;545;p67"/>
          <p:cNvSpPr txBox="1"/>
          <p:nvPr/>
        </p:nvSpPr>
        <p:spPr>
          <a:xfrm>
            <a:off x="5567325" y="901075"/>
            <a:ext cx="3175800" cy="40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erriweather"/>
                <a:ea typeface="Merriweather"/>
                <a:cs typeface="Merriweather"/>
                <a:sym typeface="Merriweather"/>
              </a:rPr>
              <a:t>User interface objective:</a:t>
            </a:r>
            <a:br>
              <a:rPr lang="en" sz="1200">
                <a:latin typeface="Merriweather"/>
                <a:ea typeface="Merriweather"/>
                <a:cs typeface="Merriweather"/>
                <a:sym typeface="Merriweather"/>
              </a:rPr>
            </a:br>
            <a:endParaRPr sz="1200">
              <a:latin typeface="Merriweather"/>
              <a:ea typeface="Merriweather"/>
              <a:cs typeface="Merriweather"/>
              <a:sym typeface="Merriweather"/>
            </a:endParaRPr>
          </a:p>
          <a:p>
            <a:pPr indent="-304800" lvl="0" marL="457200" rtl="0" algn="l">
              <a:spcBef>
                <a:spcPts val="0"/>
              </a:spcBef>
              <a:spcAft>
                <a:spcPts val="0"/>
              </a:spcAft>
              <a:buSzPts val="1200"/>
              <a:buFont typeface="Merriweather"/>
              <a:buChar char="●"/>
            </a:pPr>
            <a:r>
              <a:rPr lang="en" sz="1200">
                <a:latin typeface="Merriweather"/>
                <a:ea typeface="Merriweather"/>
                <a:cs typeface="Merriweather"/>
                <a:sym typeface="Merriweather"/>
              </a:rPr>
              <a:t>UI needed to give researchers control of each experiment without physically touching the box. </a:t>
            </a:r>
            <a:br>
              <a:rPr lang="en" sz="1200">
                <a:latin typeface="Merriweather"/>
                <a:ea typeface="Merriweather"/>
                <a:cs typeface="Merriweather"/>
                <a:sym typeface="Merriweather"/>
              </a:rPr>
            </a:br>
            <a:endParaRPr sz="1200">
              <a:latin typeface="Merriweather"/>
              <a:ea typeface="Merriweather"/>
              <a:cs typeface="Merriweather"/>
              <a:sym typeface="Merriweather"/>
            </a:endParaRPr>
          </a:p>
          <a:p>
            <a:pPr indent="0" lvl="0" marL="0" rtl="0" algn="l">
              <a:spcBef>
                <a:spcPts val="0"/>
              </a:spcBef>
              <a:spcAft>
                <a:spcPts val="0"/>
              </a:spcAft>
              <a:buNone/>
            </a:pPr>
            <a:r>
              <a:rPr lang="en" sz="1200">
                <a:latin typeface="Merriweather"/>
                <a:ea typeface="Merriweather"/>
                <a:cs typeface="Merriweather"/>
                <a:sym typeface="Merriweather"/>
              </a:rPr>
              <a:t>Design approach:</a:t>
            </a:r>
            <a:br>
              <a:rPr lang="en" sz="1200">
                <a:latin typeface="Merriweather"/>
                <a:ea typeface="Merriweather"/>
                <a:cs typeface="Merriweather"/>
                <a:sym typeface="Merriweather"/>
              </a:rPr>
            </a:br>
            <a:endParaRPr sz="1200">
              <a:latin typeface="Merriweather"/>
              <a:ea typeface="Merriweather"/>
              <a:cs typeface="Merriweather"/>
              <a:sym typeface="Merriweather"/>
            </a:endParaRPr>
          </a:p>
          <a:p>
            <a:pPr indent="-304800" lvl="0" marL="457200" rtl="0" algn="l">
              <a:spcBef>
                <a:spcPts val="0"/>
              </a:spcBef>
              <a:spcAft>
                <a:spcPts val="0"/>
              </a:spcAft>
              <a:buClr>
                <a:schemeClr val="hlink"/>
              </a:buClr>
              <a:buSzPts val="1200"/>
              <a:buFont typeface="Merriweather"/>
              <a:buChar char="●"/>
            </a:pPr>
            <a:r>
              <a:rPr lang="en" sz="1200">
                <a:solidFill>
                  <a:schemeClr val="dk2"/>
                </a:solidFill>
                <a:latin typeface="Merriweather"/>
                <a:ea typeface="Merriweather"/>
                <a:cs typeface="Merriweather"/>
                <a:sym typeface="Merriweather"/>
              </a:rPr>
              <a:t>We needed a computer based webpage</a:t>
            </a:r>
            <a:endParaRPr sz="12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200">
              <a:solidFill>
                <a:schemeClr val="dk2"/>
              </a:solidFill>
              <a:latin typeface="Merriweather"/>
              <a:ea typeface="Merriweather"/>
              <a:cs typeface="Merriweather"/>
              <a:sym typeface="Merriweather"/>
            </a:endParaRPr>
          </a:p>
          <a:p>
            <a:pPr indent="-304800" lvl="0" marL="457200" rtl="0" algn="l">
              <a:spcBef>
                <a:spcPts val="0"/>
              </a:spcBef>
              <a:spcAft>
                <a:spcPts val="0"/>
              </a:spcAft>
              <a:buClr>
                <a:schemeClr val="dk2"/>
              </a:buClr>
              <a:buSzPts val="1200"/>
              <a:buFont typeface="Merriweather"/>
              <a:buChar char="●"/>
            </a:pPr>
            <a:r>
              <a:rPr lang="en" sz="1200">
                <a:solidFill>
                  <a:schemeClr val="dk2"/>
                </a:solidFill>
                <a:latin typeface="Merriweather"/>
                <a:ea typeface="Merriweather"/>
                <a:cs typeface="Merriweather"/>
                <a:sym typeface="Merriweather"/>
              </a:rPr>
              <a:t>Ability to store data between experiments or in the event of power loss</a:t>
            </a:r>
            <a:endParaRPr sz="1200">
              <a:solidFill>
                <a:schemeClr val="dk2"/>
              </a:solidFill>
              <a:latin typeface="Merriweather"/>
              <a:ea typeface="Merriweather"/>
              <a:cs typeface="Merriweather"/>
              <a:sym typeface="Merriweather"/>
            </a:endParaRPr>
          </a:p>
        </p:txBody>
      </p:sp>
      <p:sp>
        <p:nvSpPr>
          <p:cNvPr id="546" name="Google Shape;54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7" name="Google Shape;547;p67"/>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User Interface Design</a:t>
            </a:r>
            <a:endParaRPr b="1" sz="2400">
              <a:solidFill>
                <a:schemeClr val="dk2"/>
              </a:solidFill>
              <a:latin typeface="Merriweather"/>
              <a:ea typeface="Merriweather"/>
              <a:cs typeface="Merriweather"/>
              <a:sym typeface="Merriweather"/>
            </a:endParaRPr>
          </a:p>
        </p:txBody>
      </p:sp>
      <p:cxnSp>
        <p:nvCxnSpPr>
          <p:cNvPr id="548" name="Google Shape;548;p67"/>
          <p:cNvCxnSpPr/>
          <p:nvPr/>
        </p:nvCxnSpPr>
        <p:spPr>
          <a:xfrm>
            <a:off x="10875" y="77362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549" name="Google Shape;549;p67" title="Top_Level_Final.drawio.png"/>
          <p:cNvPicPr preferRelativeResize="0"/>
          <p:nvPr/>
        </p:nvPicPr>
        <p:blipFill rotWithShape="1">
          <a:blip r:embed="rId3">
            <a:alphaModFix/>
          </a:blip>
          <a:srcRect b="0" l="0" r="0" t="0"/>
          <a:stretch/>
        </p:blipFill>
        <p:spPr>
          <a:xfrm>
            <a:off x="1135350" y="773625"/>
            <a:ext cx="3325341" cy="4369875"/>
          </a:xfrm>
          <a:prstGeom prst="rect">
            <a:avLst/>
          </a:prstGeom>
          <a:noFill/>
          <a:ln>
            <a:noFill/>
          </a:ln>
        </p:spPr>
      </p:pic>
      <p:cxnSp>
        <p:nvCxnSpPr>
          <p:cNvPr id="550" name="Google Shape;550;p67"/>
          <p:cNvCxnSpPr/>
          <p:nvPr/>
        </p:nvCxnSpPr>
        <p:spPr>
          <a:xfrm flipH="1">
            <a:off x="4540425" y="1503375"/>
            <a:ext cx="918300" cy="2924400"/>
          </a:xfrm>
          <a:prstGeom prst="straightConnector1">
            <a:avLst/>
          </a:prstGeom>
          <a:noFill/>
          <a:ln cap="flat" cmpd="sng" w="9525">
            <a:solidFill>
              <a:schemeClr val="dk2"/>
            </a:solidFill>
            <a:prstDash val="solid"/>
            <a:round/>
            <a:headEnd len="med" w="med" type="none"/>
            <a:tailEnd len="med" w="med" type="triangle"/>
          </a:ln>
        </p:spPr>
      </p:cxnSp>
      <p:sp>
        <p:nvSpPr>
          <p:cNvPr id="551" name="Google Shape;551;p67"/>
          <p:cNvSpPr/>
          <p:nvPr/>
        </p:nvSpPr>
        <p:spPr>
          <a:xfrm>
            <a:off x="1835875" y="4436325"/>
            <a:ext cx="2624700" cy="70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8"/>
          <p:cNvSpPr txBox="1"/>
          <p:nvPr/>
        </p:nvSpPr>
        <p:spPr>
          <a:xfrm>
            <a:off x="1228175" y="59125"/>
            <a:ext cx="6800400" cy="65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User Interface Design - Tools Used</a:t>
            </a:r>
            <a:endParaRPr b="1" sz="2400">
              <a:solidFill>
                <a:schemeClr val="dk2"/>
              </a:solidFill>
              <a:latin typeface="Merriweather"/>
              <a:ea typeface="Merriweather"/>
              <a:cs typeface="Merriweather"/>
              <a:sym typeface="Merriweather"/>
            </a:endParaRPr>
          </a:p>
        </p:txBody>
      </p:sp>
      <p:cxnSp>
        <p:nvCxnSpPr>
          <p:cNvPr id="557" name="Google Shape;557;p68"/>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558" name="Google Shape;558;p68" title="User_Interface.drawio.png"/>
          <p:cNvPicPr preferRelativeResize="0"/>
          <p:nvPr/>
        </p:nvPicPr>
        <p:blipFill rotWithShape="1">
          <a:blip r:embed="rId3">
            <a:alphaModFix/>
          </a:blip>
          <a:srcRect b="0" l="0" r="23693" t="0"/>
          <a:stretch/>
        </p:blipFill>
        <p:spPr>
          <a:xfrm>
            <a:off x="1255875" y="842875"/>
            <a:ext cx="6745001" cy="3715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9"/>
          <p:cNvSpPr txBox="1"/>
          <p:nvPr/>
        </p:nvSpPr>
        <p:spPr>
          <a:xfrm>
            <a:off x="1228175" y="59125"/>
            <a:ext cx="6800400" cy="65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User Interface - Initial Page</a:t>
            </a:r>
            <a:endParaRPr b="1" sz="2400">
              <a:solidFill>
                <a:schemeClr val="dk2"/>
              </a:solidFill>
              <a:latin typeface="Merriweather"/>
              <a:ea typeface="Merriweather"/>
              <a:cs typeface="Merriweather"/>
              <a:sym typeface="Merriweather"/>
            </a:endParaRPr>
          </a:p>
        </p:txBody>
      </p:sp>
      <p:cxnSp>
        <p:nvCxnSpPr>
          <p:cNvPr id="564" name="Google Shape;564;p69"/>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565" name="Google Shape;565;p69" title="FrontEnd_Vial_Setup.png"/>
          <p:cNvPicPr preferRelativeResize="0"/>
          <p:nvPr/>
        </p:nvPicPr>
        <p:blipFill>
          <a:blip r:embed="rId3">
            <a:alphaModFix/>
          </a:blip>
          <a:stretch>
            <a:fillRect/>
          </a:stretch>
        </p:blipFill>
        <p:spPr>
          <a:xfrm>
            <a:off x="1537063" y="842875"/>
            <a:ext cx="6182635" cy="4123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0"/>
          <p:cNvSpPr txBox="1"/>
          <p:nvPr/>
        </p:nvSpPr>
        <p:spPr>
          <a:xfrm>
            <a:off x="1228175" y="59125"/>
            <a:ext cx="6800400" cy="65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User Interface - Parameters Setup Page</a:t>
            </a:r>
            <a:endParaRPr b="1" sz="2400">
              <a:solidFill>
                <a:schemeClr val="dk2"/>
              </a:solidFill>
              <a:latin typeface="Merriweather"/>
              <a:ea typeface="Merriweather"/>
              <a:cs typeface="Merriweather"/>
              <a:sym typeface="Merriweather"/>
            </a:endParaRPr>
          </a:p>
        </p:txBody>
      </p:sp>
      <p:cxnSp>
        <p:nvCxnSpPr>
          <p:cNvPr id="571" name="Google Shape;571;p70"/>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572" name="Google Shape;572;p70" title="FrontEnd_Set_Parameters.png"/>
          <p:cNvPicPr preferRelativeResize="0"/>
          <p:nvPr/>
        </p:nvPicPr>
        <p:blipFill rotWithShape="1">
          <a:blip r:embed="rId3">
            <a:alphaModFix/>
          </a:blip>
          <a:srcRect b="0" l="0" r="0" t="0"/>
          <a:stretch/>
        </p:blipFill>
        <p:spPr>
          <a:xfrm>
            <a:off x="512600" y="842875"/>
            <a:ext cx="8231226" cy="4123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1"/>
          <p:cNvSpPr txBox="1"/>
          <p:nvPr/>
        </p:nvSpPr>
        <p:spPr>
          <a:xfrm>
            <a:off x="1228175" y="59125"/>
            <a:ext cx="6800400" cy="65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User Interface - Initial Page</a:t>
            </a:r>
            <a:endParaRPr b="1" sz="2400">
              <a:solidFill>
                <a:schemeClr val="dk2"/>
              </a:solidFill>
              <a:latin typeface="Merriweather"/>
              <a:ea typeface="Merriweather"/>
              <a:cs typeface="Merriweather"/>
              <a:sym typeface="Merriweather"/>
            </a:endParaRPr>
          </a:p>
        </p:txBody>
      </p:sp>
      <p:cxnSp>
        <p:nvCxnSpPr>
          <p:cNvPr id="578" name="Google Shape;578;p71"/>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579" name="Google Shape;579;p71" title="FrontEnd_Controls.png"/>
          <p:cNvPicPr preferRelativeResize="0"/>
          <p:nvPr/>
        </p:nvPicPr>
        <p:blipFill rotWithShape="1">
          <a:blip r:embed="rId3">
            <a:alphaModFix/>
          </a:blip>
          <a:srcRect b="0" l="0" r="0" t="0"/>
          <a:stretch/>
        </p:blipFill>
        <p:spPr>
          <a:xfrm>
            <a:off x="673087" y="842875"/>
            <a:ext cx="7910575" cy="3272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DFE2"/>
        </a:solidFill>
      </p:bgPr>
    </p:bg>
    <p:spTree>
      <p:nvGrpSpPr>
        <p:cNvPr id="583" name="Shape 583"/>
        <p:cNvGrpSpPr/>
        <p:nvPr/>
      </p:nvGrpSpPr>
      <p:grpSpPr>
        <a:xfrm>
          <a:off x="0" y="0"/>
          <a:ext cx="0" cy="0"/>
          <a:chOff x="0" y="0"/>
          <a:chExt cx="0" cy="0"/>
        </a:xfrm>
      </p:grpSpPr>
      <p:sp>
        <p:nvSpPr>
          <p:cNvPr id="584" name="Google Shape;584;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5" name="Google Shape;585;p72"/>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Embedded System Design</a:t>
            </a:r>
            <a:endParaRPr b="1" sz="2400">
              <a:solidFill>
                <a:schemeClr val="dk2"/>
              </a:solidFill>
              <a:latin typeface="Merriweather"/>
              <a:ea typeface="Merriweather"/>
              <a:cs typeface="Merriweather"/>
              <a:sym typeface="Merriweather"/>
            </a:endParaRPr>
          </a:p>
        </p:txBody>
      </p:sp>
      <p:sp>
        <p:nvSpPr>
          <p:cNvPr id="586" name="Google Shape;586;p72"/>
          <p:cNvSpPr txBox="1"/>
          <p:nvPr/>
        </p:nvSpPr>
        <p:spPr>
          <a:xfrm>
            <a:off x="529800" y="857000"/>
            <a:ext cx="7957200" cy="1200600"/>
          </a:xfrm>
          <a:prstGeom prst="rect">
            <a:avLst/>
          </a:prstGeom>
          <a:noFill/>
          <a:ln>
            <a:noFill/>
          </a:ln>
        </p:spPr>
        <p:txBody>
          <a:bodyPr anchorCtr="0" anchor="ctr" bIns="91425" lIns="91425" spcFirstLastPara="1" rIns="91425" wrap="square" tIns="91425">
            <a:spAutoFit/>
          </a:bodyPr>
          <a:lstStyle/>
          <a:p>
            <a:pPr indent="0" lvl="0" marL="0" rtl="0" algn="l">
              <a:lnSpc>
                <a:spcPct val="150000"/>
              </a:lnSpc>
              <a:spcBef>
                <a:spcPts val="0"/>
              </a:spcBef>
              <a:spcAft>
                <a:spcPts val="0"/>
              </a:spcAft>
              <a:buNone/>
            </a:pPr>
            <a:r>
              <a:t/>
            </a:r>
            <a:endParaRPr b="1" sz="1200">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t/>
            </a:r>
            <a:endParaRPr b="1" sz="1200">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t/>
            </a:r>
            <a:endParaRPr b="1" sz="1200">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b="1" sz="1200">
              <a:solidFill>
                <a:schemeClr val="dk1"/>
              </a:solidFill>
              <a:latin typeface="Merriweather"/>
              <a:ea typeface="Merriweather"/>
              <a:cs typeface="Merriweather"/>
              <a:sym typeface="Merriweather"/>
            </a:endParaRPr>
          </a:p>
        </p:txBody>
      </p:sp>
      <p:cxnSp>
        <p:nvCxnSpPr>
          <p:cNvPr id="587" name="Google Shape;587;p72"/>
          <p:cNvCxnSpPr/>
          <p:nvPr/>
        </p:nvCxnSpPr>
        <p:spPr>
          <a:xfrm>
            <a:off x="10875" y="77362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588" name="Google Shape;588;p72" title="Top_LevelV2-V2.3-V3.2.drawio.png"/>
          <p:cNvPicPr preferRelativeResize="0"/>
          <p:nvPr/>
        </p:nvPicPr>
        <p:blipFill rotWithShape="1">
          <a:blip r:embed="rId3">
            <a:alphaModFix/>
          </a:blip>
          <a:srcRect b="0" l="0" r="0" t="56922"/>
          <a:stretch/>
        </p:blipFill>
        <p:spPr>
          <a:xfrm>
            <a:off x="346300" y="1541225"/>
            <a:ext cx="4707051" cy="2664549"/>
          </a:xfrm>
          <a:prstGeom prst="rect">
            <a:avLst/>
          </a:prstGeom>
          <a:noFill/>
          <a:ln>
            <a:noFill/>
          </a:ln>
        </p:spPr>
      </p:pic>
      <p:sp>
        <p:nvSpPr>
          <p:cNvPr id="589" name="Google Shape;589;p72"/>
          <p:cNvSpPr txBox="1"/>
          <p:nvPr/>
        </p:nvSpPr>
        <p:spPr>
          <a:xfrm>
            <a:off x="5219725" y="857000"/>
            <a:ext cx="3374100" cy="10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Merriweather"/>
                <a:ea typeface="Merriweather"/>
                <a:cs typeface="Merriweather"/>
                <a:sym typeface="Merriweather"/>
              </a:rPr>
              <a:t>Embedded System Objectives:</a:t>
            </a:r>
            <a:endParaRPr sz="12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200">
              <a:solidFill>
                <a:schemeClr val="dk2"/>
              </a:solidFill>
              <a:latin typeface="Merriweather"/>
              <a:ea typeface="Merriweather"/>
              <a:cs typeface="Merriweather"/>
              <a:sym typeface="Merriweather"/>
            </a:endParaRPr>
          </a:p>
          <a:p>
            <a:pPr indent="-304800" lvl="0" marL="457200" rtl="0" algn="l">
              <a:spcBef>
                <a:spcPts val="0"/>
              </a:spcBef>
              <a:spcAft>
                <a:spcPts val="0"/>
              </a:spcAft>
              <a:buClr>
                <a:schemeClr val="dk2"/>
              </a:buClr>
              <a:buSzPts val="1200"/>
              <a:buFont typeface="Merriweather"/>
              <a:buChar char="●"/>
            </a:pPr>
            <a:r>
              <a:rPr lang="en" sz="1200">
                <a:solidFill>
                  <a:schemeClr val="dk2"/>
                </a:solidFill>
                <a:latin typeface="Merriweather"/>
                <a:ea typeface="Merriweather"/>
                <a:cs typeface="Merriweather"/>
                <a:sym typeface="Merriweather"/>
              </a:rPr>
              <a:t>Create </a:t>
            </a:r>
            <a:r>
              <a:rPr lang="en" sz="1200">
                <a:solidFill>
                  <a:schemeClr val="dk2"/>
                </a:solidFill>
                <a:latin typeface="Merriweather"/>
                <a:ea typeface="Merriweather"/>
                <a:cs typeface="Merriweather"/>
                <a:sym typeface="Merriweather"/>
              </a:rPr>
              <a:t>ESP32 firmware handle to handle subsystem control while maintaining continuous communication with the front-end via WebSockets</a:t>
            </a:r>
            <a:endParaRPr sz="12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2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200">
              <a:solidFill>
                <a:schemeClr val="dk2"/>
              </a:solidFill>
              <a:latin typeface="Merriweather"/>
              <a:ea typeface="Merriweather"/>
              <a:cs typeface="Merriweather"/>
              <a:sym typeface="Merriweather"/>
            </a:endParaRPr>
          </a:p>
        </p:txBody>
      </p:sp>
      <p:sp>
        <p:nvSpPr>
          <p:cNvPr id="590" name="Google Shape;590;p72"/>
          <p:cNvSpPr txBox="1"/>
          <p:nvPr/>
        </p:nvSpPr>
        <p:spPr>
          <a:xfrm>
            <a:off x="5277700" y="2294700"/>
            <a:ext cx="307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erriweather"/>
                <a:ea typeface="Merriweather"/>
                <a:cs typeface="Merriweather"/>
                <a:sym typeface="Merriweather"/>
              </a:rPr>
              <a:t>These</a:t>
            </a:r>
            <a:r>
              <a:rPr lang="en" sz="1200">
                <a:solidFill>
                  <a:schemeClr val="dk2"/>
                </a:solidFill>
                <a:latin typeface="Merriweather"/>
                <a:ea typeface="Merriweather"/>
                <a:cs typeface="Merriweather"/>
                <a:sym typeface="Merriweather"/>
              </a:rPr>
              <a:t> are the sensor input signals to the ESP32</a:t>
            </a:r>
            <a:endParaRPr sz="1200">
              <a:solidFill>
                <a:schemeClr val="dk2"/>
              </a:solidFill>
              <a:latin typeface="Merriweather"/>
              <a:ea typeface="Merriweather"/>
              <a:cs typeface="Merriweather"/>
              <a:sym typeface="Merriweather"/>
            </a:endParaRPr>
          </a:p>
        </p:txBody>
      </p:sp>
      <p:sp>
        <p:nvSpPr>
          <p:cNvPr id="591" name="Google Shape;591;p72"/>
          <p:cNvSpPr txBox="1"/>
          <p:nvPr/>
        </p:nvSpPr>
        <p:spPr>
          <a:xfrm>
            <a:off x="5277700" y="2958438"/>
            <a:ext cx="307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erriweather"/>
                <a:ea typeface="Merriweather"/>
                <a:cs typeface="Merriweather"/>
                <a:sym typeface="Merriweather"/>
              </a:rPr>
              <a:t>These are the motor and temperature control output pins from the ESP32</a:t>
            </a:r>
            <a:endParaRPr sz="1200">
              <a:solidFill>
                <a:schemeClr val="dk2"/>
              </a:solidFill>
              <a:latin typeface="Merriweather"/>
              <a:ea typeface="Merriweather"/>
              <a:cs typeface="Merriweather"/>
              <a:sym typeface="Merriweather"/>
            </a:endParaRPr>
          </a:p>
        </p:txBody>
      </p:sp>
      <p:sp>
        <p:nvSpPr>
          <p:cNvPr id="592" name="Google Shape;592;p72"/>
          <p:cNvSpPr txBox="1"/>
          <p:nvPr/>
        </p:nvSpPr>
        <p:spPr>
          <a:xfrm>
            <a:off x="5219725" y="3512550"/>
            <a:ext cx="307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Merriweather"/>
                <a:ea typeface="Merriweather"/>
                <a:cs typeface="Merriweather"/>
                <a:sym typeface="Merriweather"/>
              </a:rPr>
              <a:t>This is the </a:t>
            </a:r>
            <a:r>
              <a:rPr lang="en" sz="1200">
                <a:solidFill>
                  <a:schemeClr val="dk2"/>
                </a:solidFill>
                <a:latin typeface="Merriweather"/>
                <a:ea typeface="Merriweather"/>
                <a:cs typeface="Merriweather"/>
                <a:sym typeface="Merriweather"/>
              </a:rPr>
              <a:t>output</a:t>
            </a:r>
            <a:r>
              <a:rPr lang="en" sz="1200">
                <a:solidFill>
                  <a:schemeClr val="dk2"/>
                </a:solidFill>
                <a:latin typeface="Merriweather"/>
                <a:ea typeface="Merriweather"/>
                <a:cs typeface="Merriweather"/>
                <a:sym typeface="Merriweather"/>
              </a:rPr>
              <a:t> and input of the ESP32 to the front-end website</a:t>
            </a:r>
            <a:endParaRPr sz="1200">
              <a:solidFill>
                <a:schemeClr val="dk2"/>
              </a:solidFill>
              <a:latin typeface="Merriweather"/>
              <a:ea typeface="Merriweather"/>
              <a:cs typeface="Merriweather"/>
              <a:sym typeface="Merriweather"/>
            </a:endParaRPr>
          </a:p>
        </p:txBody>
      </p:sp>
      <p:sp>
        <p:nvSpPr>
          <p:cNvPr id="593" name="Google Shape;593;p72"/>
          <p:cNvSpPr/>
          <p:nvPr/>
        </p:nvSpPr>
        <p:spPr>
          <a:xfrm>
            <a:off x="1015850" y="1862250"/>
            <a:ext cx="602700" cy="109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4" name="Google Shape;594;p72"/>
          <p:cNvSpPr/>
          <p:nvPr/>
        </p:nvSpPr>
        <p:spPr>
          <a:xfrm>
            <a:off x="1782950" y="1862250"/>
            <a:ext cx="602700" cy="1096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5" name="Google Shape;595;p72"/>
          <p:cNvSpPr/>
          <p:nvPr/>
        </p:nvSpPr>
        <p:spPr>
          <a:xfrm>
            <a:off x="1218775" y="3230825"/>
            <a:ext cx="1083900" cy="950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596" name="Google Shape;596;p72"/>
          <p:cNvCxnSpPr>
            <a:endCxn id="590" idx="1"/>
          </p:cNvCxnSpPr>
          <p:nvPr/>
        </p:nvCxnSpPr>
        <p:spPr>
          <a:xfrm>
            <a:off x="1676500" y="2480550"/>
            <a:ext cx="3601200" cy="91200"/>
          </a:xfrm>
          <a:prstGeom prst="straightConnector1">
            <a:avLst/>
          </a:prstGeom>
          <a:noFill/>
          <a:ln cap="flat" cmpd="sng" w="9525">
            <a:solidFill>
              <a:schemeClr val="dk2"/>
            </a:solidFill>
            <a:prstDash val="solid"/>
            <a:round/>
            <a:headEnd len="med" w="med" type="triangle"/>
            <a:tailEnd len="med" w="med" type="none"/>
          </a:ln>
        </p:spPr>
      </p:cxnSp>
      <p:cxnSp>
        <p:nvCxnSpPr>
          <p:cNvPr id="597" name="Google Shape;597;p72"/>
          <p:cNvCxnSpPr>
            <a:stCxn id="594" idx="2"/>
            <a:endCxn id="591" idx="1"/>
          </p:cNvCxnSpPr>
          <p:nvPr/>
        </p:nvCxnSpPr>
        <p:spPr>
          <a:xfrm>
            <a:off x="2084300" y="2958450"/>
            <a:ext cx="3193500" cy="276900"/>
          </a:xfrm>
          <a:prstGeom prst="straightConnector1">
            <a:avLst/>
          </a:prstGeom>
          <a:noFill/>
          <a:ln cap="flat" cmpd="sng" w="9525">
            <a:solidFill>
              <a:schemeClr val="dk2"/>
            </a:solidFill>
            <a:prstDash val="solid"/>
            <a:round/>
            <a:headEnd len="med" w="med" type="triangle"/>
            <a:tailEnd len="med" w="med" type="none"/>
          </a:ln>
        </p:spPr>
      </p:cxnSp>
      <p:cxnSp>
        <p:nvCxnSpPr>
          <p:cNvPr id="598" name="Google Shape;598;p72"/>
          <p:cNvCxnSpPr>
            <a:stCxn id="595" idx="3"/>
            <a:endCxn id="592" idx="1"/>
          </p:cNvCxnSpPr>
          <p:nvPr/>
        </p:nvCxnSpPr>
        <p:spPr>
          <a:xfrm>
            <a:off x="2302675" y="3706175"/>
            <a:ext cx="2917200" cy="83400"/>
          </a:xfrm>
          <a:prstGeom prst="straightConnector1">
            <a:avLst/>
          </a:prstGeom>
          <a:noFill/>
          <a:ln cap="flat" cmpd="sng" w="9525">
            <a:solidFill>
              <a:schemeClr val="dk2"/>
            </a:solidFill>
            <a:prstDash val="solid"/>
            <a:round/>
            <a:headEnd len="med" w="med" type="triangl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46"/>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Project Stakeholder: </a:t>
            </a:r>
            <a:r>
              <a:rPr b="1" lang="en" sz="2400">
                <a:solidFill>
                  <a:schemeClr val="dk2"/>
                </a:solidFill>
                <a:latin typeface="Merriweather"/>
                <a:ea typeface="Merriweather"/>
                <a:cs typeface="Merriweather"/>
                <a:sym typeface="Merriweather"/>
              </a:rPr>
              <a:t>Professor</a:t>
            </a:r>
            <a:r>
              <a:rPr b="1" lang="en" sz="2400">
                <a:solidFill>
                  <a:schemeClr val="dk2"/>
                </a:solidFill>
                <a:latin typeface="Merriweather"/>
                <a:ea typeface="Merriweather"/>
                <a:cs typeface="Merriweather"/>
                <a:sym typeface="Merriweather"/>
              </a:rPr>
              <a:t> </a:t>
            </a:r>
            <a:r>
              <a:rPr b="1" lang="en" sz="2400">
                <a:latin typeface="Merriweather"/>
                <a:ea typeface="Merriweather"/>
                <a:cs typeface="Merriweather"/>
                <a:sym typeface="Merriweather"/>
              </a:rPr>
              <a:t>David Deamer</a:t>
            </a:r>
            <a:endParaRPr b="1" sz="2400">
              <a:solidFill>
                <a:schemeClr val="dk2"/>
              </a:solidFill>
              <a:latin typeface="Merriweather"/>
              <a:ea typeface="Merriweather"/>
              <a:cs typeface="Merriweather"/>
              <a:sym typeface="Merriweather"/>
            </a:endParaRPr>
          </a:p>
        </p:txBody>
      </p:sp>
      <p:sp>
        <p:nvSpPr>
          <p:cNvPr id="281" name="Google Shape;281;p46"/>
          <p:cNvSpPr txBox="1"/>
          <p:nvPr/>
        </p:nvSpPr>
        <p:spPr>
          <a:xfrm>
            <a:off x="544350" y="1216173"/>
            <a:ext cx="8211000" cy="13938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dk1"/>
                </a:solidFill>
                <a:latin typeface="Merriweather"/>
                <a:ea typeface="Merriweather"/>
                <a:cs typeface="Merriweather"/>
                <a:sym typeface="Merriweather"/>
              </a:rPr>
              <a:t>Client: </a:t>
            </a:r>
            <a:r>
              <a:rPr b="1" lang="en" sz="1200">
                <a:solidFill>
                  <a:schemeClr val="dk1"/>
                </a:solidFill>
                <a:latin typeface="Merriweather"/>
                <a:ea typeface="Merriweather"/>
                <a:cs typeface="Merriweather"/>
                <a:sym typeface="Merriweather"/>
              </a:rPr>
              <a:t>Professor</a:t>
            </a:r>
            <a:r>
              <a:rPr b="1" lang="en" sz="1200">
                <a:solidFill>
                  <a:schemeClr val="dk1"/>
                </a:solidFill>
                <a:latin typeface="Merriweather"/>
                <a:ea typeface="Merriweather"/>
                <a:cs typeface="Merriweather"/>
                <a:sym typeface="Merriweather"/>
              </a:rPr>
              <a:t> David Deamer</a:t>
            </a:r>
            <a:endParaRPr b="1" sz="1200" u="sng">
              <a:solidFill>
                <a:schemeClr val="dk1"/>
              </a:solidFill>
              <a:latin typeface="Merriweather"/>
              <a:ea typeface="Merriweather"/>
              <a:cs typeface="Merriweather"/>
              <a:sym typeface="Merriweather"/>
            </a:endParaRPr>
          </a:p>
          <a:p>
            <a:pPr indent="-304800" lvl="0" marL="457200" rtl="0" algn="l">
              <a:lnSpc>
                <a:spcPct val="150000"/>
              </a:lnSpc>
              <a:spcBef>
                <a:spcPts val="0"/>
              </a:spcBef>
              <a:spcAft>
                <a:spcPts val="0"/>
              </a:spcAft>
              <a:buClr>
                <a:schemeClr val="dk1"/>
              </a:buClr>
              <a:buSzPts val="1200"/>
              <a:buFont typeface="Merriweather"/>
              <a:buChar char="●"/>
            </a:pPr>
            <a:r>
              <a:rPr b="1" lang="en" sz="1200">
                <a:solidFill>
                  <a:schemeClr val="dk1"/>
                </a:solidFill>
                <a:latin typeface="Merriweather"/>
                <a:ea typeface="Merriweather"/>
                <a:cs typeface="Merriweather"/>
                <a:sym typeface="Merriweather"/>
              </a:rPr>
              <a:t>David Deamer is a Professor of Biomolecular Engineering at UC Santa Cruz whose work focuses on the origins of life</a:t>
            </a:r>
            <a:endParaRPr b="1" sz="1200">
              <a:solidFill>
                <a:schemeClr val="dk1"/>
              </a:solidFill>
              <a:latin typeface="Merriweather"/>
              <a:ea typeface="Merriweather"/>
              <a:cs typeface="Merriweather"/>
              <a:sym typeface="Merriweather"/>
            </a:endParaRPr>
          </a:p>
          <a:p>
            <a:pPr indent="-304800" lvl="0" marL="457200" rtl="0" algn="l">
              <a:lnSpc>
                <a:spcPct val="150000"/>
              </a:lnSpc>
              <a:spcBef>
                <a:spcPts val="0"/>
              </a:spcBef>
              <a:spcAft>
                <a:spcPts val="0"/>
              </a:spcAft>
              <a:buClr>
                <a:schemeClr val="dk1"/>
              </a:buClr>
              <a:buSzPts val="1200"/>
              <a:buFont typeface="Merriweather"/>
              <a:buChar char="●"/>
            </a:pPr>
            <a:r>
              <a:rPr b="1" lang="en" sz="1200">
                <a:solidFill>
                  <a:schemeClr val="dk1"/>
                </a:solidFill>
                <a:latin typeface="Merriweather"/>
                <a:ea typeface="Merriweather"/>
                <a:cs typeface="Merriweather"/>
                <a:sym typeface="Merriweather"/>
              </a:rPr>
              <a:t>His current research explores how RNA polymers form with wet-dry cycles in environments such as volcanic puddles.</a:t>
            </a:r>
            <a:endParaRPr b="1" sz="1200">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t/>
            </a:r>
            <a:endParaRPr b="1" sz="1200">
              <a:solidFill>
                <a:schemeClr val="dk1"/>
              </a:solidFill>
              <a:latin typeface="Merriweather"/>
              <a:ea typeface="Merriweather"/>
              <a:cs typeface="Merriweather"/>
              <a:sym typeface="Merriweather"/>
            </a:endParaRPr>
          </a:p>
        </p:txBody>
      </p:sp>
      <p:cxnSp>
        <p:nvCxnSpPr>
          <p:cNvPr id="282" name="Google Shape;282;p46"/>
          <p:cNvCxnSpPr/>
          <p:nvPr/>
        </p:nvCxnSpPr>
        <p:spPr>
          <a:xfrm>
            <a:off x="10875" y="77362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283" name="Google Shape;283;p46"/>
          <p:cNvPicPr preferRelativeResize="0"/>
          <p:nvPr/>
        </p:nvPicPr>
        <p:blipFill>
          <a:blip r:embed="rId3">
            <a:alphaModFix/>
          </a:blip>
          <a:stretch>
            <a:fillRect/>
          </a:stretch>
        </p:blipFill>
        <p:spPr>
          <a:xfrm>
            <a:off x="849525" y="2678998"/>
            <a:ext cx="3393628" cy="2228726"/>
          </a:xfrm>
          <a:prstGeom prst="rect">
            <a:avLst/>
          </a:prstGeom>
          <a:noFill/>
          <a:ln>
            <a:noFill/>
          </a:ln>
        </p:spPr>
      </p:pic>
      <p:sp>
        <p:nvSpPr>
          <p:cNvPr id="284" name="Google Shape;284;p46"/>
          <p:cNvSpPr txBox="1"/>
          <p:nvPr/>
        </p:nvSpPr>
        <p:spPr>
          <a:xfrm>
            <a:off x="4640075" y="2833525"/>
            <a:ext cx="4115400" cy="18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Merriweather"/>
                <a:ea typeface="Merriweather"/>
                <a:cs typeface="Merriweather"/>
                <a:sym typeface="Merriweather"/>
                <a:hlinkClick r:id="rId4"/>
              </a:rPr>
              <a:t>Salt-promoted synthesis of RNA</a:t>
            </a:r>
            <a:endParaRPr sz="1200" u="sng">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200" u="sng">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200" u="sng">
                <a:solidFill>
                  <a:schemeClr val="hlink"/>
                </a:solidFill>
                <a:latin typeface="Merriweather"/>
                <a:ea typeface="Merriweather"/>
                <a:cs typeface="Merriweather"/>
                <a:sym typeface="Merriweather"/>
                <a:hlinkClick r:id="rId5"/>
              </a:rPr>
              <a:t>HotSpringHypothesis-Astrobiology 2020</a:t>
            </a:r>
            <a:endParaRPr sz="1200" u="sng">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200" u="sng">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200" u="sng">
                <a:solidFill>
                  <a:schemeClr val="hlink"/>
                </a:solidFill>
                <a:latin typeface="Merriweather"/>
                <a:ea typeface="Merriweather"/>
                <a:cs typeface="Merriweather"/>
                <a:sym typeface="Merriweather"/>
                <a:hlinkClick r:id="rId6"/>
              </a:rPr>
              <a:t>Visualizing RNA polymers produced by hot wet-dry cycling</a:t>
            </a:r>
            <a:endParaRPr sz="1200" u="sng">
              <a:solidFill>
                <a:srgbClr val="222222"/>
              </a:solidFill>
              <a:latin typeface="Merriweather"/>
              <a:ea typeface="Merriweather"/>
              <a:cs typeface="Merriweather"/>
              <a:sym typeface="Merriweather"/>
            </a:endParaRPr>
          </a:p>
          <a:p>
            <a:pPr indent="0" lvl="0" marL="0" rtl="0" algn="l">
              <a:spcBef>
                <a:spcPts val="0"/>
              </a:spcBef>
              <a:spcAft>
                <a:spcPts val="0"/>
              </a:spcAft>
              <a:buNone/>
            </a:pPr>
            <a:r>
              <a:t/>
            </a:r>
            <a:endParaRPr sz="1000">
              <a:solidFill>
                <a:schemeClr val="dk2"/>
              </a:solidFill>
              <a:latin typeface="DM Sans"/>
              <a:ea typeface="DM Sans"/>
              <a:cs typeface="DM Sans"/>
              <a:sym typeface="DM Sans"/>
            </a:endParaRPr>
          </a:p>
          <a:p>
            <a:pPr indent="0" lvl="0" marL="0" rtl="0" algn="l">
              <a:lnSpc>
                <a:spcPct val="120000"/>
              </a:lnSpc>
              <a:spcBef>
                <a:spcPts val="0"/>
              </a:spcBef>
              <a:spcAft>
                <a:spcPts val="0"/>
              </a:spcAft>
              <a:buClr>
                <a:schemeClr val="hlink"/>
              </a:buClr>
              <a:buSzPts val="1100"/>
              <a:buFont typeface="Arial"/>
              <a:buNone/>
            </a:pPr>
            <a:r>
              <a:t/>
            </a:r>
            <a:endParaRPr b="1" sz="2300">
              <a:solidFill>
                <a:srgbClr val="222222"/>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000">
              <a:solidFill>
                <a:schemeClr val="dk2"/>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4" name="Google Shape;604;p73"/>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Embedded</a:t>
            </a:r>
            <a:r>
              <a:rPr b="1" lang="en" sz="2400">
                <a:solidFill>
                  <a:schemeClr val="dk2"/>
                </a:solidFill>
                <a:latin typeface="Merriweather"/>
                <a:ea typeface="Merriweather"/>
                <a:cs typeface="Merriweather"/>
                <a:sym typeface="Merriweather"/>
              </a:rPr>
              <a:t> State Machine</a:t>
            </a:r>
            <a:endParaRPr b="1" sz="2400">
              <a:solidFill>
                <a:schemeClr val="dk2"/>
              </a:solidFill>
              <a:latin typeface="Merriweather"/>
              <a:ea typeface="Merriweather"/>
              <a:cs typeface="Merriweather"/>
              <a:sym typeface="Merriweather"/>
            </a:endParaRPr>
          </a:p>
        </p:txBody>
      </p:sp>
      <p:cxnSp>
        <p:nvCxnSpPr>
          <p:cNvPr id="605" name="Google Shape;605;p73"/>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606" name="Google Shape;606;p73"/>
          <p:cNvSpPr txBox="1"/>
          <p:nvPr/>
        </p:nvSpPr>
        <p:spPr>
          <a:xfrm>
            <a:off x="105900" y="4866050"/>
            <a:ext cx="1951500" cy="1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dk1"/>
                </a:solidFill>
                <a:latin typeface="DM Sans"/>
                <a:ea typeface="DM Sans"/>
                <a:cs typeface="DM Sans"/>
                <a:sym typeface="DM Sans"/>
                <a:hlinkClick r:id="rId3">
                  <a:extLst>
                    <a:ext uri="{A12FA001-AC4F-418D-AE19-62706E023703}">
                      <ahyp:hlinkClr val="tx"/>
                    </a:ext>
                  </a:extLst>
                </a:hlinkClick>
              </a:rPr>
              <a:t>Link to state machine</a:t>
            </a:r>
            <a:endParaRPr sz="1000">
              <a:solidFill>
                <a:schemeClr val="dk1"/>
              </a:solidFill>
              <a:latin typeface="DM Sans"/>
              <a:ea typeface="DM Sans"/>
              <a:cs typeface="DM Sans"/>
              <a:sym typeface="DM Sans"/>
            </a:endParaRPr>
          </a:p>
        </p:txBody>
      </p:sp>
      <p:pic>
        <p:nvPicPr>
          <p:cNvPr id="607" name="Google Shape;607;p73" title="Embedded_StateMachine_V1.2.png"/>
          <p:cNvPicPr preferRelativeResize="0"/>
          <p:nvPr/>
        </p:nvPicPr>
        <p:blipFill>
          <a:blip r:embed="rId4">
            <a:alphaModFix/>
          </a:blip>
          <a:stretch>
            <a:fillRect/>
          </a:stretch>
        </p:blipFill>
        <p:spPr>
          <a:xfrm>
            <a:off x="2007488" y="908375"/>
            <a:ext cx="5129024" cy="41484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DFE2"/>
        </a:solidFill>
      </p:bgPr>
    </p:bg>
    <p:spTree>
      <p:nvGrpSpPr>
        <p:cNvPr id="611" name="Shape 611"/>
        <p:cNvGrpSpPr/>
        <p:nvPr/>
      </p:nvGrpSpPr>
      <p:grpSpPr>
        <a:xfrm>
          <a:off x="0" y="0"/>
          <a:ext cx="0" cy="0"/>
          <a:chOff x="0" y="0"/>
          <a:chExt cx="0" cy="0"/>
        </a:xfrm>
      </p:grpSpPr>
      <p:sp>
        <p:nvSpPr>
          <p:cNvPr id="612" name="Google Shape;612;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3" name="Google Shape;613;p74"/>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Power Subsystem Design</a:t>
            </a:r>
            <a:endParaRPr b="1" sz="2400">
              <a:solidFill>
                <a:schemeClr val="dk2"/>
              </a:solidFill>
              <a:latin typeface="Merriweather"/>
              <a:ea typeface="Merriweather"/>
              <a:cs typeface="Merriweather"/>
              <a:sym typeface="Merriweather"/>
            </a:endParaRPr>
          </a:p>
        </p:txBody>
      </p:sp>
      <p:cxnSp>
        <p:nvCxnSpPr>
          <p:cNvPr id="614" name="Google Shape;614;p74"/>
          <p:cNvCxnSpPr/>
          <p:nvPr/>
        </p:nvCxnSpPr>
        <p:spPr>
          <a:xfrm>
            <a:off x="10875" y="77362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615" name="Google Shape;615;p74"/>
          <p:cNvSpPr txBox="1"/>
          <p:nvPr/>
        </p:nvSpPr>
        <p:spPr>
          <a:xfrm>
            <a:off x="4521925" y="857000"/>
            <a:ext cx="4084800" cy="40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Power subsystem objectives:</a:t>
            </a:r>
            <a:br>
              <a:rPr lang="en">
                <a:latin typeface="Merriweather"/>
                <a:ea typeface="Merriweather"/>
                <a:cs typeface="Merriweather"/>
                <a:sym typeface="Merriweather"/>
              </a:rPr>
            </a:b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Ensure stable voltage regulation for each component</a:t>
            </a:r>
            <a:br>
              <a:rPr lang="en">
                <a:latin typeface="Merriweather"/>
                <a:ea typeface="Merriweather"/>
                <a:cs typeface="Merriweather"/>
                <a:sym typeface="Merriweather"/>
              </a:rPr>
            </a:b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Provide sufficient current to meet the demands of each load</a:t>
            </a:r>
            <a:br>
              <a:rPr lang="en">
                <a:latin typeface="Merriweather"/>
                <a:ea typeface="Merriweather"/>
                <a:cs typeface="Merriweather"/>
                <a:sym typeface="Merriweather"/>
              </a:rPr>
            </a:br>
            <a:endParaRPr>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Design approach:</a:t>
            </a:r>
            <a:br>
              <a:rPr lang="en">
                <a:latin typeface="Merriweather"/>
                <a:ea typeface="Merriweather"/>
                <a:cs typeface="Merriweather"/>
                <a:sym typeface="Merriweather"/>
              </a:rPr>
            </a:b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Developed a power budget to define load requirements</a:t>
            </a:r>
            <a:br>
              <a:rPr lang="en">
                <a:latin typeface="Merriweather"/>
                <a:ea typeface="Merriweather"/>
                <a:cs typeface="Merriweather"/>
                <a:sym typeface="Merriweather"/>
              </a:rPr>
            </a:b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Created a power system block diagram to outline architecture</a:t>
            </a:r>
            <a:br>
              <a:rPr lang="en">
                <a:latin typeface="Merriweather"/>
                <a:ea typeface="Merriweather"/>
                <a:cs typeface="Merriweather"/>
                <a:sym typeface="Merriweather"/>
              </a:rPr>
            </a:b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Produced an engineering schematic for validation and testing</a:t>
            </a:r>
            <a:endParaRPr>
              <a:latin typeface="Merriweather"/>
              <a:ea typeface="Merriweather"/>
              <a:cs typeface="Merriweather"/>
              <a:sym typeface="Merriweather"/>
            </a:endParaRPr>
          </a:p>
          <a:p>
            <a:pPr indent="0" lvl="0" marL="457200" rtl="0" algn="l">
              <a:spcBef>
                <a:spcPts val="0"/>
              </a:spcBef>
              <a:spcAft>
                <a:spcPts val="0"/>
              </a:spcAft>
              <a:buNone/>
            </a:pPr>
            <a:r>
              <a:t/>
            </a:r>
            <a:endParaRPr>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2"/>
              </a:solidFill>
              <a:latin typeface="Merriweather"/>
              <a:ea typeface="Merriweather"/>
              <a:cs typeface="Merriweather"/>
              <a:sym typeface="Merriweather"/>
            </a:endParaRPr>
          </a:p>
        </p:txBody>
      </p:sp>
      <p:pic>
        <p:nvPicPr>
          <p:cNvPr id="616" name="Google Shape;616;p74" title="Top_Level_Final.drawio.png"/>
          <p:cNvPicPr preferRelativeResize="0"/>
          <p:nvPr/>
        </p:nvPicPr>
        <p:blipFill>
          <a:blip r:embed="rId3">
            <a:alphaModFix/>
          </a:blip>
          <a:stretch>
            <a:fillRect/>
          </a:stretch>
        </p:blipFill>
        <p:spPr>
          <a:xfrm>
            <a:off x="544351" y="773625"/>
            <a:ext cx="3359399" cy="4414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0" name="Shape 620"/>
        <p:cNvGrpSpPr/>
        <p:nvPr/>
      </p:nvGrpSpPr>
      <p:grpSpPr>
        <a:xfrm>
          <a:off x="0" y="0"/>
          <a:ext cx="0" cy="0"/>
          <a:chOff x="0" y="0"/>
          <a:chExt cx="0" cy="0"/>
        </a:xfrm>
      </p:grpSpPr>
      <p:sp>
        <p:nvSpPr>
          <p:cNvPr id="621" name="Google Shape;621;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2" name="Google Shape;622;p75"/>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Engineering Standards Used for Power System Design</a:t>
            </a:r>
            <a:endParaRPr b="1" sz="2400">
              <a:solidFill>
                <a:schemeClr val="dk2"/>
              </a:solidFill>
              <a:latin typeface="Merriweather"/>
              <a:ea typeface="Merriweather"/>
              <a:cs typeface="Merriweather"/>
              <a:sym typeface="Merriweather"/>
            </a:endParaRPr>
          </a:p>
        </p:txBody>
      </p:sp>
      <p:cxnSp>
        <p:nvCxnSpPr>
          <p:cNvPr id="623" name="Google Shape;623;p75"/>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624" name="Google Shape;624;p75"/>
          <p:cNvSpPr txBox="1"/>
          <p:nvPr/>
        </p:nvSpPr>
        <p:spPr>
          <a:xfrm>
            <a:off x="300125" y="976825"/>
            <a:ext cx="8315400" cy="39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erriweather"/>
                <a:ea typeface="Merriweather"/>
                <a:cs typeface="Merriweather"/>
                <a:sym typeface="Merriweather"/>
              </a:rPr>
              <a:t>Standards Followed:</a:t>
            </a:r>
            <a:endParaRPr>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Technical Documentation Standards in Engineering Design</a:t>
            </a:r>
            <a:br>
              <a:rPr lang="en">
                <a:solidFill>
                  <a:schemeClr val="dk1"/>
                </a:solidFill>
                <a:latin typeface="Merriweather"/>
                <a:ea typeface="Merriweather"/>
                <a:cs typeface="Merriweather"/>
                <a:sym typeface="Merriweather"/>
              </a:rPr>
            </a:br>
            <a:r>
              <a:rPr lang="en">
                <a:solidFill>
                  <a:schemeClr val="dk1"/>
                </a:solidFill>
                <a:latin typeface="Merriweather"/>
                <a:ea typeface="Merriweather"/>
                <a:cs typeface="Merriweather"/>
                <a:sym typeface="Merriweather"/>
              </a:rPr>
              <a:t> — UCSC ECE Department (Petersen &amp; Favaloro)</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Introduction to Power Supplies (AN-556)</a:t>
            </a:r>
            <a:br>
              <a:rPr lang="en">
                <a:solidFill>
                  <a:schemeClr val="dk1"/>
                </a:solidFill>
                <a:latin typeface="Merriweather"/>
                <a:ea typeface="Merriweather"/>
                <a:cs typeface="Merriweather"/>
                <a:sym typeface="Merriweather"/>
              </a:rPr>
            </a:br>
            <a:r>
              <a:rPr lang="en">
                <a:solidFill>
                  <a:schemeClr val="dk1"/>
                </a:solidFill>
                <a:latin typeface="Merriweather"/>
                <a:ea typeface="Merriweather"/>
                <a:cs typeface="Merriweather"/>
                <a:sym typeface="Merriweather"/>
              </a:rPr>
              <a:t> — Ralph E. Locher, National Semiconductor</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NEC Ampacity Guidelines</a:t>
            </a:r>
            <a:br>
              <a:rPr lang="en">
                <a:solidFill>
                  <a:schemeClr val="dk1"/>
                </a:solidFill>
                <a:latin typeface="Merriweather"/>
                <a:ea typeface="Merriweather"/>
                <a:cs typeface="Merriweather"/>
                <a:sym typeface="Merriweather"/>
              </a:rPr>
            </a:br>
            <a:r>
              <a:rPr lang="en">
                <a:solidFill>
                  <a:schemeClr val="dk1"/>
                </a:solidFill>
                <a:latin typeface="Merriweather"/>
                <a:ea typeface="Merriweather"/>
                <a:cs typeface="Merriweather"/>
                <a:sym typeface="Merriweather"/>
              </a:rPr>
              <a:t> — Published by USA Wire &amp; Cable, based on the National Electrical Code (NEC)</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0" lvl="0" marL="457200" rtl="0" algn="l">
              <a:lnSpc>
                <a:spcPct val="115000"/>
              </a:lnSpc>
              <a:spcBef>
                <a:spcPts val="0"/>
              </a:spcBef>
              <a:spcAft>
                <a:spcPts val="1200"/>
              </a:spcAft>
              <a:buNone/>
            </a:pPr>
            <a:r>
              <a:t/>
            </a:r>
            <a:endParaRPr>
              <a:solidFill>
                <a:schemeClr val="dk1"/>
              </a:solidFill>
              <a:latin typeface="Merriweather"/>
              <a:ea typeface="Merriweather"/>
              <a:cs typeface="Merriweather"/>
              <a:sym typeface="Merriweather"/>
            </a:endParaRPr>
          </a:p>
        </p:txBody>
      </p:sp>
      <p:sp>
        <p:nvSpPr>
          <p:cNvPr id="625" name="Google Shape;625;p75"/>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1" name="Google Shape;631;p76"/>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Power Budget Used to Define Load Requirements</a:t>
            </a:r>
            <a:endParaRPr b="1" sz="2400">
              <a:solidFill>
                <a:schemeClr val="dk2"/>
              </a:solidFill>
              <a:latin typeface="Merriweather"/>
              <a:ea typeface="Merriweather"/>
              <a:cs typeface="Merriweather"/>
              <a:sym typeface="Merriweather"/>
            </a:endParaRPr>
          </a:p>
        </p:txBody>
      </p:sp>
      <p:cxnSp>
        <p:nvCxnSpPr>
          <p:cNvPr id="632" name="Google Shape;632;p76"/>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633" name="Google Shape;633;p76"/>
          <p:cNvSpPr txBox="1"/>
          <p:nvPr/>
        </p:nvSpPr>
        <p:spPr>
          <a:xfrm>
            <a:off x="300125" y="976825"/>
            <a:ext cx="8315400" cy="39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chemeClr val="dk1"/>
              </a:solidFill>
              <a:latin typeface="Merriweather"/>
              <a:ea typeface="Merriweather"/>
              <a:cs typeface="Merriweather"/>
              <a:sym typeface="Merriweather"/>
            </a:endParaRPr>
          </a:p>
        </p:txBody>
      </p:sp>
      <p:sp>
        <p:nvSpPr>
          <p:cNvPr id="634" name="Google Shape;634;p76"/>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pic>
        <p:nvPicPr>
          <p:cNvPr id="635" name="Google Shape;635;p76"/>
          <p:cNvPicPr preferRelativeResize="0"/>
          <p:nvPr/>
        </p:nvPicPr>
        <p:blipFill>
          <a:blip r:embed="rId3">
            <a:alphaModFix/>
          </a:blip>
          <a:stretch>
            <a:fillRect/>
          </a:stretch>
        </p:blipFill>
        <p:spPr>
          <a:xfrm>
            <a:off x="0" y="886088"/>
            <a:ext cx="9144003" cy="4022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1" name="Google Shape;641;p77"/>
          <p:cNvSpPr txBox="1"/>
          <p:nvPr/>
        </p:nvSpPr>
        <p:spPr>
          <a:xfrm>
            <a:off x="544350" y="136425"/>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Overall Power System Block Diagram</a:t>
            </a:r>
            <a:endParaRPr b="1" sz="2400">
              <a:solidFill>
                <a:schemeClr val="dk2"/>
              </a:solidFill>
              <a:latin typeface="Merriweather"/>
              <a:ea typeface="Merriweather"/>
              <a:cs typeface="Merriweather"/>
              <a:sym typeface="Merriweather"/>
            </a:endParaRPr>
          </a:p>
        </p:txBody>
      </p:sp>
      <p:cxnSp>
        <p:nvCxnSpPr>
          <p:cNvPr id="642" name="Google Shape;642;p77"/>
          <p:cNvCxnSpPr/>
          <p:nvPr/>
        </p:nvCxnSpPr>
        <p:spPr>
          <a:xfrm>
            <a:off x="4500" y="690250"/>
            <a:ext cx="9139500" cy="0"/>
          </a:xfrm>
          <a:prstGeom prst="straightConnector1">
            <a:avLst/>
          </a:prstGeom>
          <a:noFill/>
          <a:ln cap="flat" cmpd="sng" w="28575">
            <a:solidFill>
              <a:schemeClr val="accent2"/>
            </a:solidFill>
            <a:prstDash val="solid"/>
            <a:round/>
            <a:headEnd len="med" w="med" type="none"/>
            <a:tailEnd len="med" w="med" type="none"/>
          </a:ln>
        </p:spPr>
      </p:cxnSp>
      <p:sp>
        <p:nvSpPr>
          <p:cNvPr id="643" name="Google Shape;643;p77"/>
          <p:cNvSpPr txBox="1"/>
          <p:nvPr/>
        </p:nvSpPr>
        <p:spPr>
          <a:xfrm>
            <a:off x="270000" y="839650"/>
            <a:ext cx="3574800" cy="39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erriweather"/>
                <a:ea typeface="Merriweather"/>
                <a:cs typeface="Merriweather"/>
                <a:sym typeface="Merriweather"/>
              </a:rPr>
              <a:t>Power Block Diagram Overview</a:t>
            </a:r>
            <a:endParaRPr>
              <a:solidFill>
                <a:schemeClr val="dk1"/>
              </a:solidFill>
              <a:latin typeface="Merriweather"/>
              <a:ea typeface="Merriweather"/>
              <a:cs typeface="Merriweather"/>
              <a:sym typeface="Merriweather"/>
            </a:endParaRPr>
          </a:p>
          <a:p>
            <a:pPr indent="0" lvl="0" marL="0" rtl="0" algn="l">
              <a:spcBef>
                <a:spcPts val="0"/>
              </a:spcBef>
              <a:spcAft>
                <a:spcPts val="0"/>
              </a:spcAft>
              <a:buClr>
                <a:schemeClr val="hlink"/>
              </a:buClr>
              <a:buSzPts val="1100"/>
              <a:buFont typeface="Arial"/>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Shows top-down 12V DC power distribution from wall-powered supply</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Port 1 powers a 210W heat pad</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Port 2 supplies the custom PCB and all motors</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Diagram includes labeled voltage/current values and grouped functional blocks for clarity and traceability</a:t>
            </a:r>
            <a:endParaRPr>
              <a:solidFill>
                <a:schemeClr val="dk1"/>
              </a:solidFill>
              <a:latin typeface="Merriweather"/>
              <a:ea typeface="Merriweather"/>
              <a:cs typeface="Merriweather"/>
              <a:sym typeface="Merriweather"/>
            </a:endParaRPr>
          </a:p>
          <a:p>
            <a:pPr indent="0" lvl="0" marL="0" rtl="0" algn="l">
              <a:lnSpc>
                <a:spcPct val="115000"/>
              </a:lnSpc>
              <a:spcBef>
                <a:spcPts val="0"/>
              </a:spcBef>
              <a:spcAft>
                <a:spcPts val="1200"/>
              </a:spcAft>
              <a:buNone/>
            </a:pPr>
            <a:r>
              <a:t/>
            </a:r>
            <a:endParaRPr>
              <a:solidFill>
                <a:schemeClr val="dk1"/>
              </a:solidFill>
              <a:latin typeface="Merriweather"/>
              <a:ea typeface="Merriweather"/>
              <a:cs typeface="Merriweather"/>
              <a:sym typeface="Merriweather"/>
            </a:endParaRPr>
          </a:p>
        </p:txBody>
      </p:sp>
      <p:sp>
        <p:nvSpPr>
          <p:cNvPr id="644" name="Google Shape;644;p77"/>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pic>
        <p:nvPicPr>
          <p:cNvPr id="645" name="Google Shape;645;p77" title="power_bd.png"/>
          <p:cNvPicPr preferRelativeResize="0"/>
          <p:nvPr/>
        </p:nvPicPr>
        <p:blipFill>
          <a:blip r:embed="rId3">
            <a:alphaModFix/>
          </a:blip>
          <a:stretch>
            <a:fillRect/>
          </a:stretch>
        </p:blipFill>
        <p:spPr>
          <a:xfrm>
            <a:off x="3987850" y="750275"/>
            <a:ext cx="5156151" cy="4342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1" name="Google Shape;651;p78"/>
          <p:cNvSpPr txBox="1"/>
          <p:nvPr/>
        </p:nvSpPr>
        <p:spPr>
          <a:xfrm>
            <a:off x="544350" y="136425"/>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Decomposed</a:t>
            </a:r>
            <a:r>
              <a:rPr b="1" lang="en" sz="2400">
                <a:solidFill>
                  <a:schemeClr val="dk2"/>
                </a:solidFill>
                <a:latin typeface="Merriweather"/>
                <a:ea typeface="Merriweather"/>
                <a:cs typeface="Merriweather"/>
                <a:sym typeface="Merriweather"/>
              </a:rPr>
              <a:t> Power System Block Diagram</a:t>
            </a:r>
            <a:endParaRPr b="1" sz="2400">
              <a:solidFill>
                <a:schemeClr val="dk2"/>
              </a:solidFill>
              <a:latin typeface="Merriweather"/>
              <a:ea typeface="Merriweather"/>
              <a:cs typeface="Merriweather"/>
              <a:sym typeface="Merriweather"/>
            </a:endParaRPr>
          </a:p>
        </p:txBody>
      </p:sp>
      <p:cxnSp>
        <p:nvCxnSpPr>
          <p:cNvPr id="652" name="Google Shape;652;p78"/>
          <p:cNvCxnSpPr/>
          <p:nvPr/>
        </p:nvCxnSpPr>
        <p:spPr>
          <a:xfrm>
            <a:off x="4500" y="690250"/>
            <a:ext cx="9139500" cy="0"/>
          </a:xfrm>
          <a:prstGeom prst="straightConnector1">
            <a:avLst/>
          </a:prstGeom>
          <a:noFill/>
          <a:ln cap="flat" cmpd="sng" w="28575">
            <a:solidFill>
              <a:schemeClr val="accent2"/>
            </a:solidFill>
            <a:prstDash val="solid"/>
            <a:round/>
            <a:headEnd len="med" w="med" type="none"/>
            <a:tailEnd len="med" w="med" type="none"/>
          </a:ln>
        </p:spPr>
      </p:cxnSp>
      <p:sp>
        <p:nvSpPr>
          <p:cNvPr id="653" name="Google Shape;653;p78"/>
          <p:cNvSpPr txBox="1"/>
          <p:nvPr/>
        </p:nvSpPr>
        <p:spPr>
          <a:xfrm>
            <a:off x="4500" y="976825"/>
            <a:ext cx="3527400" cy="397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Wire gauge selection is critical when there is significant voltage drop or heat rise in the wire</a:t>
            </a:r>
            <a:endParaRPr>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Each wire bus was sized based on current draw, length, and allowable voltage drop</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Proper return paths were defined to reduce noise and avoid ground offsets between loads</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Load 1 required 12 AWG wiring, while load 2 used 18 AWG </a:t>
            </a:r>
            <a:endParaRPr>
              <a:solidFill>
                <a:schemeClr val="dk1"/>
              </a:solidFill>
              <a:latin typeface="Merriweather"/>
              <a:ea typeface="Merriweather"/>
              <a:cs typeface="Merriweather"/>
              <a:sym typeface="Merriweather"/>
            </a:endParaRPr>
          </a:p>
        </p:txBody>
      </p:sp>
      <p:sp>
        <p:nvSpPr>
          <p:cNvPr id="654" name="Google Shape;654;p78"/>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pic>
        <p:nvPicPr>
          <p:cNvPr id="655" name="Google Shape;655;p78" title="Power_supply_bd.jpeg"/>
          <p:cNvPicPr preferRelativeResize="0"/>
          <p:nvPr/>
        </p:nvPicPr>
        <p:blipFill rotWithShape="1">
          <a:blip r:embed="rId3">
            <a:alphaModFix/>
          </a:blip>
          <a:srcRect b="9298" l="0" r="0" t="942"/>
          <a:stretch/>
        </p:blipFill>
        <p:spPr>
          <a:xfrm>
            <a:off x="3569850" y="690250"/>
            <a:ext cx="5574149" cy="40837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1" name="Google Shape;661;p79"/>
          <p:cNvSpPr txBox="1"/>
          <p:nvPr/>
        </p:nvSpPr>
        <p:spPr>
          <a:xfrm>
            <a:off x="544350" y="136425"/>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Power System Engineering Schematic</a:t>
            </a:r>
            <a:endParaRPr b="1" sz="2400">
              <a:solidFill>
                <a:schemeClr val="dk2"/>
              </a:solidFill>
              <a:latin typeface="Merriweather"/>
              <a:ea typeface="Merriweather"/>
              <a:cs typeface="Merriweather"/>
              <a:sym typeface="Merriweather"/>
            </a:endParaRPr>
          </a:p>
        </p:txBody>
      </p:sp>
      <p:cxnSp>
        <p:nvCxnSpPr>
          <p:cNvPr id="662" name="Google Shape;662;p79"/>
          <p:cNvCxnSpPr/>
          <p:nvPr/>
        </p:nvCxnSpPr>
        <p:spPr>
          <a:xfrm>
            <a:off x="4500" y="690250"/>
            <a:ext cx="9139500" cy="0"/>
          </a:xfrm>
          <a:prstGeom prst="straightConnector1">
            <a:avLst/>
          </a:prstGeom>
          <a:noFill/>
          <a:ln cap="flat" cmpd="sng" w="28575">
            <a:solidFill>
              <a:schemeClr val="accent2"/>
            </a:solidFill>
            <a:prstDash val="solid"/>
            <a:round/>
            <a:headEnd len="med" w="med" type="none"/>
            <a:tailEnd len="med" w="med" type="none"/>
          </a:ln>
        </p:spPr>
      </p:cxnSp>
      <p:sp>
        <p:nvSpPr>
          <p:cNvPr id="663" name="Google Shape;663;p79"/>
          <p:cNvSpPr txBox="1"/>
          <p:nvPr/>
        </p:nvSpPr>
        <p:spPr>
          <a:xfrm>
            <a:off x="300125" y="976825"/>
            <a:ext cx="8315400" cy="39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chemeClr val="dk1"/>
              </a:solidFill>
              <a:latin typeface="Merriweather"/>
              <a:ea typeface="Merriweather"/>
              <a:cs typeface="Merriweather"/>
              <a:sym typeface="Merriweather"/>
            </a:endParaRPr>
          </a:p>
        </p:txBody>
      </p:sp>
      <p:sp>
        <p:nvSpPr>
          <p:cNvPr id="664" name="Google Shape;664;p79"/>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pic>
        <p:nvPicPr>
          <p:cNvPr id="665" name="Google Shape;665;p79" title="overall_eng_schematic.png"/>
          <p:cNvPicPr preferRelativeResize="0"/>
          <p:nvPr/>
        </p:nvPicPr>
        <p:blipFill>
          <a:blip r:embed="rId3">
            <a:alphaModFix/>
          </a:blip>
          <a:stretch>
            <a:fillRect/>
          </a:stretch>
        </p:blipFill>
        <p:spPr>
          <a:xfrm>
            <a:off x="1303200" y="750275"/>
            <a:ext cx="6309274" cy="43299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DFE2"/>
        </a:solidFill>
      </p:bgPr>
    </p:bg>
    <p:spTree>
      <p:nvGrpSpPr>
        <p:cNvPr id="669" name="Shape 669"/>
        <p:cNvGrpSpPr/>
        <p:nvPr/>
      </p:nvGrpSpPr>
      <p:grpSpPr>
        <a:xfrm>
          <a:off x="0" y="0"/>
          <a:ext cx="0" cy="0"/>
          <a:chOff x="0" y="0"/>
          <a:chExt cx="0" cy="0"/>
        </a:xfrm>
      </p:grpSpPr>
      <p:sp>
        <p:nvSpPr>
          <p:cNvPr id="670" name="Google Shape;670;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200">
                <a:latin typeface="Merriweather"/>
                <a:ea typeface="Merriweather"/>
                <a:cs typeface="Merriweather"/>
                <a:sym typeface="Merriweather"/>
              </a:rPr>
              <a:t>‹#›</a:t>
            </a:fld>
            <a:endParaRPr sz="1200">
              <a:latin typeface="Merriweather"/>
              <a:ea typeface="Merriweather"/>
              <a:cs typeface="Merriweather"/>
              <a:sym typeface="Merriweather"/>
            </a:endParaRPr>
          </a:p>
        </p:txBody>
      </p:sp>
      <p:sp>
        <p:nvSpPr>
          <p:cNvPr id="671" name="Google Shape;671;p80"/>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Printed Circuit Board Design</a:t>
            </a:r>
            <a:endParaRPr b="1" sz="2400">
              <a:solidFill>
                <a:schemeClr val="dk2"/>
              </a:solidFill>
              <a:latin typeface="Merriweather"/>
              <a:ea typeface="Merriweather"/>
              <a:cs typeface="Merriweather"/>
              <a:sym typeface="Merriweather"/>
            </a:endParaRPr>
          </a:p>
        </p:txBody>
      </p:sp>
      <p:cxnSp>
        <p:nvCxnSpPr>
          <p:cNvPr id="672" name="Google Shape;672;p80"/>
          <p:cNvCxnSpPr/>
          <p:nvPr/>
        </p:nvCxnSpPr>
        <p:spPr>
          <a:xfrm>
            <a:off x="10875" y="77362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673" name="Google Shape;673;p80"/>
          <p:cNvSpPr txBox="1"/>
          <p:nvPr/>
        </p:nvSpPr>
        <p:spPr>
          <a:xfrm>
            <a:off x="4521925" y="857000"/>
            <a:ext cx="4084800" cy="40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erriweather"/>
                <a:ea typeface="Merriweather"/>
                <a:cs typeface="Merriweather"/>
                <a:sym typeface="Merriweather"/>
              </a:rPr>
              <a:t>Design Motivation:</a:t>
            </a: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Simplify the electrical system by integrating key components on one board</a:t>
            </a:r>
            <a:br>
              <a:rPr lang="en">
                <a:latin typeface="Merriweather"/>
                <a:ea typeface="Merriweather"/>
                <a:cs typeface="Merriweather"/>
                <a:sym typeface="Merriweather"/>
              </a:rPr>
            </a:br>
            <a:endParaRPr>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Design Goals:</a:t>
            </a: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Route all necessary microcontroller signals</a:t>
            </a:r>
            <a:br>
              <a:rPr lang="en">
                <a:latin typeface="Merriweather"/>
                <a:ea typeface="Merriweather"/>
                <a:cs typeface="Merriweather"/>
                <a:sym typeface="Merriweather"/>
              </a:rPr>
            </a:b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Enable controlled power delivery from the external power supply</a:t>
            </a:r>
            <a:br>
              <a:rPr lang="en">
                <a:latin typeface="Merriweather"/>
                <a:ea typeface="Merriweather"/>
                <a:cs typeface="Merriweather"/>
                <a:sym typeface="Merriweather"/>
              </a:rPr>
            </a:br>
            <a:endParaRPr>
              <a:latin typeface="Merriweather"/>
              <a:ea typeface="Merriweather"/>
              <a:cs typeface="Merriweather"/>
              <a:sym typeface="Merriweather"/>
            </a:endParaRPr>
          </a:p>
          <a:p>
            <a:pPr indent="0" lvl="0" marL="0" rtl="0" algn="l">
              <a:spcBef>
                <a:spcPts val="0"/>
              </a:spcBef>
              <a:spcAft>
                <a:spcPts val="0"/>
              </a:spcAft>
              <a:buNone/>
            </a:pPr>
            <a:r>
              <a:rPr lang="en">
                <a:latin typeface="Merriweather"/>
                <a:ea typeface="Merriweather"/>
                <a:cs typeface="Merriweather"/>
                <a:sym typeface="Merriweather"/>
              </a:rPr>
              <a:t>Workflow:</a:t>
            </a: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Designed a schematic capturing all components and connections</a:t>
            </a:r>
            <a:endParaRPr>
              <a:latin typeface="Merriweather"/>
              <a:ea typeface="Merriweather"/>
              <a:cs typeface="Merriweather"/>
              <a:sym typeface="Merriweather"/>
            </a:endParaRPr>
          </a:p>
          <a:p>
            <a:pPr indent="0" lvl="0" marL="457200" rtl="0" algn="l">
              <a:spcBef>
                <a:spcPts val="0"/>
              </a:spcBef>
              <a:spcAft>
                <a:spcPts val="0"/>
              </a:spcAft>
              <a:buNone/>
            </a:pPr>
            <a:r>
              <a:t/>
            </a:r>
            <a:endParaRPr>
              <a:latin typeface="Merriweather"/>
              <a:ea typeface="Merriweather"/>
              <a:cs typeface="Merriweather"/>
              <a:sym typeface="Merriweather"/>
            </a:endParaRPr>
          </a:p>
          <a:p>
            <a:pPr indent="-317500" lvl="0" marL="457200" rtl="0" algn="l">
              <a:spcBef>
                <a:spcPts val="0"/>
              </a:spcBef>
              <a:spcAft>
                <a:spcPts val="0"/>
              </a:spcAft>
              <a:buSzPts val="1400"/>
              <a:buFont typeface="Merriweather"/>
              <a:buChar char="●"/>
            </a:pPr>
            <a:r>
              <a:rPr lang="en">
                <a:latin typeface="Merriweather"/>
                <a:ea typeface="Merriweather"/>
                <a:cs typeface="Merriweather"/>
                <a:sym typeface="Merriweather"/>
              </a:rPr>
              <a:t>Translated the schematic into a physical board layout with component placement and trace routing</a:t>
            </a:r>
            <a:endParaRPr>
              <a:latin typeface="Merriweather"/>
              <a:ea typeface="Merriweather"/>
              <a:cs typeface="Merriweather"/>
              <a:sym typeface="Merriweather"/>
            </a:endParaRPr>
          </a:p>
        </p:txBody>
      </p:sp>
      <p:pic>
        <p:nvPicPr>
          <p:cNvPr id="674" name="Google Shape;674;p80" title="Top_Level_Final.drawio.png"/>
          <p:cNvPicPr preferRelativeResize="0"/>
          <p:nvPr/>
        </p:nvPicPr>
        <p:blipFill>
          <a:blip r:embed="rId3">
            <a:alphaModFix/>
          </a:blip>
          <a:stretch>
            <a:fillRect/>
          </a:stretch>
        </p:blipFill>
        <p:spPr>
          <a:xfrm>
            <a:off x="544351" y="773625"/>
            <a:ext cx="3359399" cy="4414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0" name="Google Shape;680;p81"/>
          <p:cNvSpPr txBox="1"/>
          <p:nvPr/>
        </p:nvSpPr>
        <p:spPr>
          <a:xfrm>
            <a:off x="544350" y="136425"/>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Engineering Schematic for Designed PCB</a:t>
            </a:r>
            <a:endParaRPr b="1" sz="2400">
              <a:solidFill>
                <a:schemeClr val="dk2"/>
              </a:solidFill>
              <a:latin typeface="Merriweather"/>
              <a:ea typeface="Merriweather"/>
              <a:cs typeface="Merriweather"/>
              <a:sym typeface="Merriweather"/>
            </a:endParaRPr>
          </a:p>
        </p:txBody>
      </p:sp>
      <p:cxnSp>
        <p:nvCxnSpPr>
          <p:cNvPr id="681" name="Google Shape;681;p81"/>
          <p:cNvCxnSpPr/>
          <p:nvPr/>
        </p:nvCxnSpPr>
        <p:spPr>
          <a:xfrm>
            <a:off x="4500" y="690250"/>
            <a:ext cx="9139500" cy="0"/>
          </a:xfrm>
          <a:prstGeom prst="straightConnector1">
            <a:avLst/>
          </a:prstGeom>
          <a:noFill/>
          <a:ln cap="flat" cmpd="sng" w="28575">
            <a:solidFill>
              <a:schemeClr val="accent2"/>
            </a:solidFill>
            <a:prstDash val="solid"/>
            <a:round/>
            <a:headEnd len="med" w="med" type="none"/>
            <a:tailEnd len="med" w="med" type="none"/>
          </a:ln>
        </p:spPr>
      </p:cxnSp>
      <p:sp>
        <p:nvSpPr>
          <p:cNvPr id="682" name="Google Shape;682;p81"/>
          <p:cNvSpPr txBox="1"/>
          <p:nvPr/>
        </p:nvSpPr>
        <p:spPr>
          <a:xfrm>
            <a:off x="300125" y="976825"/>
            <a:ext cx="8315400" cy="397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200">
              <a:solidFill>
                <a:schemeClr val="dk1"/>
              </a:solidFill>
              <a:latin typeface="Merriweather"/>
              <a:ea typeface="Merriweather"/>
              <a:cs typeface="Merriweather"/>
              <a:sym typeface="Merriweather"/>
            </a:endParaRPr>
          </a:p>
        </p:txBody>
      </p:sp>
      <p:sp>
        <p:nvSpPr>
          <p:cNvPr id="683" name="Google Shape;683;p81"/>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pic>
        <p:nvPicPr>
          <p:cNvPr id="684" name="Google Shape;684;p81" title="pcb_schematic.png"/>
          <p:cNvPicPr preferRelativeResize="0"/>
          <p:nvPr/>
        </p:nvPicPr>
        <p:blipFill>
          <a:blip r:embed="rId3">
            <a:alphaModFix/>
          </a:blip>
          <a:stretch>
            <a:fillRect/>
          </a:stretch>
        </p:blipFill>
        <p:spPr>
          <a:xfrm>
            <a:off x="800463" y="750275"/>
            <a:ext cx="7314724" cy="4275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0" name="Google Shape;690;p82"/>
          <p:cNvSpPr txBox="1"/>
          <p:nvPr/>
        </p:nvSpPr>
        <p:spPr>
          <a:xfrm>
            <a:off x="544350" y="136425"/>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Layout and Routing of Designed PCB: Top Layer</a:t>
            </a:r>
            <a:endParaRPr b="1" sz="2400">
              <a:solidFill>
                <a:schemeClr val="dk2"/>
              </a:solidFill>
              <a:latin typeface="Merriweather"/>
              <a:ea typeface="Merriweather"/>
              <a:cs typeface="Merriweather"/>
              <a:sym typeface="Merriweather"/>
            </a:endParaRPr>
          </a:p>
        </p:txBody>
      </p:sp>
      <p:cxnSp>
        <p:nvCxnSpPr>
          <p:cNvPr id="691" name="Google Shape;691;p82"/>
          <p:cNvCxnSpPr/>
          <p:nvPr/>
        </p:nvCxnSpPr>
        <p:spPr>
          <a:xfrm>
            <a:off x="4500" y="690250"/>
            <a:ext cx="9139500" cy="0"/>
          </a:xfrm>
          <a:prstGeom prst="straightConnector1">
            <a:avLst/>
          </a:prstGeom>
          <a:noFill/>
          <a:ln cap="flat" cmpd="sng" w="28575">
            <a:solidFill>
              <a:schemeClr val="accent2"/>
            </a:solidFill>
            <a:prstDash val="solid"/>
            <a:round/>
            <a:headEnd len="med" w="med" type="none"/>
            <a:tailEnd len="med" w="med" type="none"/>
          </a:ln>
        </p:spPr>
      </p:cxnSp>
      <p:sp>
        <p:nvSpPr>
          <p:cNvPr id="692" name="Google Shape;692;p82"/>
          <p:cNvSpPr txBox="1"/>
          <p:nvPr/>
        </p:nvSpPr>
        <p:spPr>
          <a:xfrm>
            <a:off x="0" y="788225"/>
            <a:ext cx="3806400" cy="39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erriweather"/>
                <a:ea typeface="Merriweather"/>
                <a:cs typeface="Merriweather"/>
                <a:sym typeface="Merriweather"/>
              </a:rPr>
              <a:t>Top Layer PCB Design Highlights</a:t>
            </a:r>
            <a:endParaRPr>
              <a:solidFill>
                <a:schemeClr val="dk1"/>
              </a:solidFill>
              <a:latin typeface="Merriweather"/>
              <a:ea typeface="Merriweather"/>
              <a:cs typeface="Merriweather"/>
              <a:sym typeface="Merriweather"/>
            </a:endParaRPr>
          </a:p>
          <a:p>
            <a:pPr indent="0" lvl="0" marL="0" rtl="0" algn="l">
              <a:spcBef>
                <a:spcPts val="0"/>
              </a:spcBef>
              <a:spcAft>
                <a:spcPts val="0"/>
              </a:spcAft>
              <a:buClr>
                <a:schemeClr val="hlink"/>
              </a:buClr>
              <a:buSzPts val="1100"/>
              <a:buFont typeface="Arial"/>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Top layer used for routing signal traces (20 mils) and distributing power through a 12V copper pour</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Components were placed based on physical positions in the system, not traditional signal flow</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Placement simplified wiring and reduced off-board connector complexity</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High-power components were positioned to allow short, efficient power paths</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0" lvl="0" marL="0" rtl="0" algn="l">
              <a:lnSpc>
                <a:spcPct val="115000"/>
              </a:lnSpc>
              <a:spcBef>
                <a:spcPts val="0"/>
              </a:spcBef>
              <a:spcAft>
                <a:spcPts val="1200"/>
              </a:spcAft>
              <a:buNone/>
            </a:pPr>
            <a:r>
              <a:t/>
            </a:r>
            <a:endParaRPr>
              <a:solidFill>
                <a:schemeClr val="dk1"/>
              </a:solidFill>
              <a:latin typeface="Merriweather"/>
              <a:ea typeface="Merriweather"/>
              <a:cs typeface="Merriweather"/>
              <a:sym typeface="Merriweather"/>
            </a:endParaRPr>
          </a:p>
        </p:txBody>
      </p:sp>
      <p:sp>
        <p:nvSpPr>
          <p:cNvPr id="693" name="Google Shape;693;p82"/>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pic>
        <p:nvPicPr>
          <p:cNvPr id="694" name="Google Shape;694;p82" title="top_layer.png"/>
          <p:cNvPicPr preferRelativeResize="0"/>
          <p:nvPr/>
        </p:nvPicPr>
        <p:blipFill>
          <a:blip r:embed="rId3">
            <a:alphaModFix/>
          </a:blip>
          <a:stretch>
            <a:fillRect/>
          </a:stretch>
        </p:blipFill>
        <p:spPr>
          <a:xfrm>
            <a:off x="3913325" y="690250"/>
            <a:ext cx="5230685" cy="4486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4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System Block Diagram</a:t>
            </a:r>
            <a:endParaRPr/>
          </a:p>
        </p:txBody>
      </p:sp>
      <p:sp>
        <p:nvSpPr>
          <p:cNvPr id="291" name="Google Shape;291;p47"/>
          <p:cNvSpPr txBox="1"/>
          <p:nvPr>
            <p:ph idx="1" type="body"/>
          </p:nvPr>
        </p:nvSpPr>
        <p:spPr>
          <a:xfrm>
            <a:off x="481500" y="3380400"/>
            <a:ext cx="3151800" cy="117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u="sng">
                <a:solidFill>
                  <a:schemeClr val="hlink"/>
                </a:solidFill>
                <a:latin typeface="Merriweather"/>
                <a:ea typeface="Merriweather"/>
                <a:cs typeface="Merriweather"/>
                <a:sym typeface="Merriweather"/>
                <a:hlinkClick r:id="rId3"/>
              </a:rPr>
              <a:t>Block Diagram</a:t>
            </a:r>
            <a:endParaRPr>
              <a:solidFill>
                <a:srgbClr val="434343"/>
              </a:solidFill>
              <a:latin typeface="Merriweather"/>
              <a:ea typeface="Merriweather"/>
              <a:cs typeface="Merriweather"/>
              <a:sym typeface="Merriweather"/>
            </a:endParaRPr>
          </a:p>
        </p:txBody>
      </p:sp>
      <p:pic>
        <p:nvPicPr>
          <p:cNvPr id="292" name="Google Shape;292;p47" title="Top_Level_Final.drawio.png"/>
          <p:cNvPicPr preferRelativeResize="0"/>
          <p:nvPr/>
        </p:nvPicPr>
        <p:blipFill rotWithShape="1">
          <a:blip r:embed="rId4">
            <a:alphaModFix/>
          </a:blip>
          <a:srcRect b="0" l="0" r="0" t="0"/>
          <a:stretch/>
        </p:blipFill>
        <p:spPr>
          <a:xfrm>
            <a:off x="4474398" y="0"/>
            <a:ext cx="3914054"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0" name="Google Shape;700;p83"/>
          <p:cNvSpPr txBox="1"/>
          <p:nvPr/>
        </p:nvSpPr>
        <p:spPr>
          <a:xfrm>
            <a:off x="544350" y="136425"/>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Layout and Routing of Designed PCB: Bottom Layer</a:t>
            </a:r>
            <a:endParaRPr b="1" sz="2400">
              <a:solidFill>
                <a:schemeClr val="dk2"/>
              </a:solidFill>
              <a:latin typeface="Merriweather"/>
              <a:ea typeface="Merriweather"/>
              <a:cs typeface="Merriweather"/>
              <a:sym typeface="Merriweather"/>
            </a:endParaRPr>
          </a:p>
        </p:txBody>
      </p:sp>
      <p:cxnSp>
        <p:nvCxnSpPr>
          <p:cNvPr id="701" name="Google Shape;701;p83"/>
          <p:cNvCxnSpPr/>
          <p:nvPr/>
        </p:nvCxnSpPr>
        <p:spPr>
          <a:xfrm>
            <a:off x="4500" y="690250"/>
            <a:ext cx="9139500" cy="0"/>
          </a:xfrm>
          <a:prstGeom prst="straightConnector1">
            <a:avLst/>
          </a:prstGeom>
          <a:noFill/>
          <a:ln cap="flat" cmpd="sng" w="28575">
            <a:solidFill>
              <a:schemeClr val="accent2"/>
            </a:solidFill>
            <a:prstDash val="solid"/>
            <a:round/>
            <a:headEnd len="med" w="med" type="none"/>
            <a:tailEnd len="med" w="med" type="none"/>
          </a:ln>
        </p:spPr>
      </p:cxnSp>
      <p:sp>
        <p:nvSpPr>
          <p:cNvPr id="702" name="Google Shape;702;p83"/>
          <p:cNvSpPr txBox="1"/>
          <p:nvPr/>
        </p:nvSpPr>
        <p:spPr>
          <a:xfrm>
            <a:off x="4500" y="750275"/>
            <a:ext cx="3864600" cy="39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erriweather"/>
                <a:ea typeface="Merriweather"/>
                <a:cs typeface="Merriweather"/>
                <a:sym typeface="Merriweather"/>
              </a:rPr>
              <a:t>Bottom Layer PCB Design Highlights</a:t>
            </a:r>
            <a:endParaRPr>
              <a:solidFill>
                <a:schemeClr val="dk1"/>
              </a:solidFill>
              <a:latin typeface="Merriweather"/>
              <a:ea typeface="Merriweather"/>
              <a:cs typeface="Merriweather"/>
              <a:sym typeface="Merriweather"/>
            </a:endParaRPr>
          </a:p>
          <a:p>
            <a:pPr indent="0" lvl="0" marL="0" rtl="0" algn="l">
              <a:spcBef>
                <a:spcPts val="0"/>
              </a:spcBef>
              <a:spcAft>
                <a:spcPts val="0"/>
              </a:spcAft>
              <a:buClr>
                <a:schemeClr val="hlink"/>
              </a:buClr>
              <a:buSzPts val="1100"/>
              <a:buFont typeface="Arial"/>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Bottom layer implemented as a continuous ground plane</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Ground plane provides a low-impedance return path for signal and power currents</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Maintains stable reference potentials</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Used for via stitching to connect top-layer traces while preserving proper return current flow</a:t>
            </a:r>
            <a:endParaRPr>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dk1"/>
              </a:solidFill>
              <a:latin typeface="Merriweather"/>
              <a:ea typeface="Merriweather"/>
              <a:cs typeface="Merriweather"/>
              <a:sym typeface="Merriweather"/>
            </a:endParaRPr>
          </a:p>
        </p:txBody>
      </p:sp>
      <p:sp>
        <p:nvSpPr>
          <p:cNvPr id="703" name="Google Shape;703;p83"/>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pic>
        <p:nvPicPr>
          <p:cNvPr id="704" name="Google Shape;704;p83" title="bot_layer.png"/>
          <p:cNvPicPr preferRelativeResize="0"/>
          <p:nvPr/>
        </p:nvPicPr>
        <p:blipFill>
          <a:blip r:embed="rId3">
            <a:alphaModFix/>
          </a:blip>
          <a:stretch>
            <a:fillRect/>
          </a:stretch>
        </p:blipFill>
        <p:spPr>
          <a:xfrm>
            <a:off x="4014775" y="690250"/>
            <a:ext cx="5084467" cy="4351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84"/>
          <p:cNvSpPr txBox="1"/>
          <p:nvPr/>
        </p:nvSpPr>
        <p:spPr>
          <a:xfrm>
            <a:off x="544350" y="136425"/>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Layout and Routing of Designed PCB: Silkscreen</a:t>
            </a:r>
            <a:endParaRPr b="1" sz="2400">
              <a:solidFill>
                <a:schemeClr val="dk2"/>
              </a:solidFill>
              <a:latin typeface="Merriweather"/>
              <a:ea typeface="Merriweather"/>
              <a:cs typeface="Merriweather"/>
              <a:sym typeface="Merriweather"/>
            </a:endParaRPr>
          </a:p>
        </p:txBody>
      </p:sp>
      <p:cxnSp>
        <p:nvCxnSpPr>
          <p:cNvPr id="711" name="Google Shape;711;p84"/>
          <p:cNvCxnSpPr/>
          <p:nvPr/>
        </p:nvCxnSpPr>
        <p:spPr>
          <a:xfrm>
            <a:off x="4500" y="690250"/>
            <a:ext cx="9139500" cy="0"/>
          </a:xfrm>
          <a:prstGeom prst="straightConnector1">
            <a:avLst/>
          </a:prstGeom>
          <a:noFill/>
          <a:ln cap="flat" cmpd="sng" w="28575">
            <a:solidFill>
              <a:schemeClr val="accent2"/>
            </a:solidFill>
            <a:prstDash val="solid"/>
            <a:round/>
            <a:headEnd len="med" w="med" type="none"/>
            <a:tailEnd len="med" w="med" type="none"/>
          </a:ln>
        </p:spPr>
      </p:cxnSp>
      <p:sp>
        <p:nvSpPr>
          <p:cNvPr id="712" name="Google Shape;712;p84"/>
          <p:cNvSpPr txBox="1"/>
          <p:nvPr/>
        </p:nvSpPr>
        <p:spPr>
          <a:xfrm>
            <a:off x="4500" y="750275"/>
            <a:ext cx="3864600" cy="39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erriweather"/>
                <a:ea typeface="Merriweather"/>
                <a:cs typeface="Merriweather"/>
                <a:sym typeface="Merriweather"/>
              </a:rPr>
              <a:t>Silkscreen</a:t>
            </a:r>
            <a:r>
              <a:rPr lang="en">
                <a:solidFill>
                  <a:schemeClr val="dk1"/>
                </a:solidFill>
                <a:latin typeface="Merriweather"/>
                <a:ea typeface="Merriweather"/>
                <a:cs typeface="Merriweather"/>
                <a:sym typeface="Merriweather"/>
              </a:rPr>
              <a:t> Layer PCB Design Highlights</a:t>
            </a:r>
            <a:endParaRPr>
              <a:solidFill>
                <a:schemeClr val="dk1"/>
              </a:solidFill>
              <a:latin typeface="Merriweather"/>
              <a:ea typeface="Merriweather"/>
              <a:cs typeface="Merriweather"/>
              <a:sym typeface="Merriweather"/>
            </a:endParaRPr>
          </a:p>
          <a:p>
            <a:pPr indent="0" lvl="0" marL="0" rtl="0" algn="l">
              <a:spcBef>
                <a:spcPts val="0"/>
              </a:spcBef>
              <a:spcAft>
                <a:spcPts val="0"/>
              </a:spcAft>
              <a:buClr>
                <a:schemeClr val="hlink"/>
              </a:buClr>
              <a:buSzPts val="1100"/>
              <a:buFont typeface="Arial"/>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Aids in soldering and wiring external components during assembly</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Polarized components include orientation markings for correct placement</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Screw terminals and input pins are clearly labeled</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Motor controller footprints include square indicators for potentiometer tuning</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p:txBody>
      </p:sp>
      <p:sp>
        <p:nvSpPr>
          <p:cNvPr id="713" name="Google Shape;713;p84"/>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pic>
        <p:nvPicPr>
          <p:cNvPr id="714" name="Google Shape;714;p84"/>
          <p:cNvPicPr preferRelativeResize="0"/>
          <p:nvPr/>
        </p:nvPicPr>
        <p:blipFill>
          <a:blip r:embed="rId3">
            <a:alphaModFix/>
          </a:blip>
          <a:stretch>
            <a:fillRect/>
          </a:stretch>
        </p:blipFill>
        <p:spPr>
          <a:xfrm>
            <a:off x="4123375" y="630225"/>
            <a:ext cx="4630976" cy="44833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DFE2"/>
        </a:solidFill>
      </p:bgPr>
    </p:bg>
    <p:spTree>
      <p:nvGrpSpPr>
        <p:cNvPr id="718" name="Shape 718"/>
        <p:cNvGrpSpPr/>
        <p:nvPr/>
      </p:nvGrpSpPr>
      <p:grpSpPr>
        <a:xfrm>
          <a:off x="0" y="0"/>
          <a:ext cx="0" cy="0"/>
          <a:chOff x="0" y="0"/>
          <a:chExt cx="0" cy="0"/>
        </a:xfrm>
      </p:grpSpPr>
      <p:sp>
        <p:nvSpPr>
          <p:cNvPr id="719" name="Google Shape;719;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85"/>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System Housing Design</a:t>
            </a:r>
            <a:endParaRPr b="1" sz="2400">
              <a:solidFill>
                <a:schemeClr val="dk2"/>
              </a:solidFill>
              <a:latin typeface="Merriweather"/>
              <a:ea typeface="Merriweather"/>
              <a:cs typeface="Merriweather"/>
              <a:sym typeface="Merriweather"/>
            </a:endParaRPr>
          </a:p>
        </p:txBody>
      </p:sp>
      <p:cxnSp>
        <p:nvCxnSpPr>
          <p:cNvPr id="721" name="Google Shape;721;p85"/>
          <p:cNvCxnSpPr/>
          <p:nvPr/>
        </p:nvCxnSpPr>
        <p:spPr>
          <a:xfrm>
            <a:off x="10875" y="77362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722" name="Google Shape;722;p85" title="Top_Level_Final.drawio.png"/>
          <p:cNvPicPr preferRelativeResize="0"/>
          <p:nvPr/>
        </p:nvPicPr>
        <p:blipFill rotWithShape="1">
          <a:blip r:embed="rId3">
            <a:alphaModFix/>
          </a:blip>
          <a:srcRect b="0" l="0" r="0" t="0"/>
          <a:stretch/>
        </p:blipFill>
        <p:spPr>
          <a:xfrm>
            <a:off x="1151375" y="773625"/>
            <a:ext cx="3325341" cy="4369875"/>
          </a:xfrm>
          <a:prstGeom prst="rect">
            <a:avLst/>
          </a:prstGeom>
          <a:noFill/>
          <a:ln>
            <a:noFill/>
          </a:ln>
        </p:spPr>
      </p:pic>
      <p:sp>
        <p:nvSpPr>
          <p:cNvPr id="723" name="Google Shape;723;p85"/>
          <p:cNvSpPr/>
          <p:nvPr/>
        </p:nvSpPr>
        <p:spPr>
          <a:xfrm>
            <a:off x="1034250" y="2092325"/>
            <a:ext cx="3585000" cy="1176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DM Sans"/>
              <a:ea typeface="DM Sans"/>
              <a:cs typeface="DM Sans"/>
              <a:sym typeface="DM Sans"/>
            </a:endParaRPr>
          </a:p>
        </p:txBody>
      </p:sp>
      <p:cxnSp>
        <p:nvCxnSpPr>
          <p:cNvPr id="724" name="Google Shape;724;p85"/>
          <p:cNvCxnSpPr/>
          <p:nvPr/>
        </p:nvCxnSpPr>
        <p:spPr>
          <a:xfrm flipH="1">
            <a:off x="4536225" y="1253025"/>
            <a:ext cx="659100" cy="771600"/>
          </a:xfrm>
          <a:prstGeom prst="straightConnector1">
            <a:avLst/>
          </a:prstGeom>
          <a:noFill/>
          <a:ln cap="flat" cmpd="sng" w="9525">
            <a:solidFill>
              <a:schemeClr val="dk2"/>
            </a:solidFill>
            <a:prstDash val="solid"/>
            <a:round/>
            <a:headEnd len="med" w="med" type="none"/>
            <a:tailEnd len="med" w="med" type="triangle"/>
          </a:ln>
        </p:spPr>
      </p:cxnSp>
      <p:sp>
        <p:nvSpPr>
          <p:cNvPr id="725" name="Google Shape;725;p85"/>
          <p:cNvSpPr txBox="1"/>
          <p:nvPr/>
        </p:nvSpPr>
        <p:spPr>
          <a:xfrm>
            <a:off x="5098450" y="819575"/>
            <a:ext cx="3585000" cy="41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100"/>
              <a:buFont typeface="Arial"/>
              <a:buNone/>
            </a:pPr>
            <a:r>
              <a:rPr lang="en">
                <a:solidFill>
                  <a:schemeClr val="hlink"/>
                </a:solidFill>
                <a:latin typeface="Merriweather"/>
                <a:ea typeface="Merriweather"/>
                <a:cs typeface="Merriweather"/>
                <a:sym typeface="Merriweather"/>
              </a:rPr>
              <a:t>Design Motivation:</a:t>
            </a:r>
            <a:endParaRPr>
              <a:solidFill>
                <a:schemeClr val="hlink"/>
              </a:solidFill>
              <a:latin typeface="Merriweather"/>
              <a:ea typeface="Merriweather"/>
              <a:cs typeface="Merriweather"/>
              <a:sym typeface="Merriweather"/>
            </a:endParaRPr>
          </a:p>
          <a:p>
            <a:pPr indent="-317500" lvl="0" marL="457200" rtl="0" algn="l">
              <a:spcBef>
                <a:spcPts val="0"/>
              </a:spcBef>
              <a:spcAft>
                <a:spcPts val="0"/>
              </a:spcAft>
              <a:buClr>
                <a:schemeClr val="hlink"/>
              </a:buClr>
              <a:buSzPts val="1400"/>
              <a:buFont typeface="Merriweather"/>
              <a:buChar char="●"/>
            </a:pPr>
            <a:r>
              <a:rPr lang="en">
                <a:solidFill>
                  <a:schemeClr val="hlink"/>
                </a:solidFill>
                <a:latin typeface="Merriweather"/>
                <a:ea typeface="Merriweather"/>
                <a:cs typeface="Merriweather"/>
                <a:sym typeface="Merriweather"/>
              </a:rPr>
              <a:t>Design structural housing that encloses the physical zones and provides mounting for other submodules</a:t>
            </a:r>
            <a:endParaRPr>
              <a:solidFill>
                <a:schemeClr val="hlink"/>
              </a:solidFill>
              <a:latin typeface="Merriweather"/>
              <a:ea typeface="Merriweather"/>
              <a:cs typeface="Merriweather"/>
              <a:sym typeface="Merriweather"/>
            </a:endParaRPr>
          </a:p>
          <a:p>
            <a:pPr indent="0" lvl="0" marL="0" rtl="0" algn="l">
              <a:spcBef>
                <a:spcPts val="0"/>
              </a:spcBef>
              <a:spcAft>
                <a:spcPts val="0"/>
              </a:spcAft>
              <a:buNone/>
            </a:pPr>
            <a:r>
              <a:t/>
            </a:r>
            <a:endParaRPr>
              <a:solidFill>
                <a:schemeClr val="hlink"/>
              </a:solidFill>
              <a:latin typeface="Merriweather"/>
              <a:ea typeface="Merriweather"/>
              <a:cs typeface="Merriweather"/>
              <a:sym typeface="Merriweather"/>
            </a:endParaRPr>
          </a:p>
          <a:p>
            <a:pPr indent="0" lvl="0" marL="0" rtl="0" algn="l">
              <a:spcBef>
                <a:spcPts val="0"/>
              </a:spcBef>
              <a:spcAft>
                <a:spcPts val="0"/>
              </a:spcAft>
              <a:buNone/>
            </a:pPr>
            <a:r>
              <a:rPr lang="en">
                <a:solidFill>
                  <a:schemeClr val="hlink"/>
                </a:solidFill>
                <a:latin typeface="Merriweather"/>
                <a:ea typeface="Merriweather"/>
                <a:cs typeface="Merriweather"/>
                <a:sym typeface="Merriweather"/>
              </a:rPr>
              <a:t>Design Goals:</a:t>
            </a:r>
            <a:endParaRPr>
              <a:solidFill>
                <a:schemeClr val="hlink"/>
              </a:solidFill>
              <a:latin typeface="Merriweather"/>
              <a:ea typeface="Merriweather"/>
              <a:cs typeface="Merriweather"/>
              <a:sym typeface="Merriweather"/>
            </a:endParaRPr>
          </a:p>
          <a:p>
            <a:pPr indent="-317500" lvl="0" marL="457200" rtl="0" algn="l">
              <a:spcBef>
                <a:spcPts val="0"/>
              </a:spcBef>
              <a:spcAft>
                <a:spcPts val="0"/>
              </a:spcAft>
              <a:buClr>
                <a:schemeClr val="hlink"/>
              </a:buClr>
              <a:buSzPts val="1400"/>
              <a:buFont typeface="Merriweather"/>
              <a:buChar char="●"/>
            </a:pPr>
            <a:r>
              <a:rPr lang="en">
                <a:solidFill>
                  <a:schemeClr val="hlink"/>
                </a:solidFill>
                <a:latin typeface="Merriweather"/>
                <a:ea typeface="Merriweather"/>
                <a:cs typeface="Merriweather"/>
                <a:sym typeface="Merriweather"/>
              </a:rPr>
              <a:t>Needs to be as sterile as possible and needs to be enclosed from the outside environment</a:t>
            </a:r>
            <a:endParaRPr>
              <a:solidFill>
                <a:schemeClr val="hlink"/>
              </a:solidFill>
              <a:latin typeface="Merriweather"/>
              <a:ea typeface="Merriweather"/>
              <a:cs typeface="Merriweather"/>
              <a:sym typeface="Merriweather"/>
            </a:endParaRPr>
          </a:p>
          <a:p>
            <a:pPr indent="-317500" lvl="0" marL="457200" rtl="0" algn="l">
              <a:spcBef>
                <a:spcPts val="0"/>
              </a:spcBef>
              <a:spcAft>
                <a:spcPts val="0"/>
              </a:spcAft>
              <a:buClr>
                <a:schemeClr val="hlink"/>
              </a:buClr>
              <a:buSzPts val="1400"/>
              <a:buFont typeface="Merriweather"/>
              <a:buChar char="●"/>
            </a:pPr>
            <a:r>
              <a:rPr lang="en">
                <a:solidFill>
                  <a:schemeClr val="hlink"/>
                </a:solidFill>
                <a:latin typeface="Merriweather"/>
                <a:ea typeface="Merriweather"/>
                <a:cs typeface="Merriweather"/>
                <a:sym typeface="Merriweather"/>
              </a:rPr>
              <a:t>Mounting methods needs to be secure for prolonged use in possible high temperature environments</a:t>
            </a:r>
            <a:endParaRPr>
              <a:solidFill>
                <a:schemeClr val="hlink"/>
              </a:solidFill>
              <a:latin typeface="Merriweather"/>
              <a:ea typeface="Merriweather"/>
              <a:cs typeface="Merriweather"/>
              <a:sym typeface="Merriweather"/>
            </a:endParaRPr>
          </a:p>
          <a:p>
            <a:pPr indent="-317500" lvl="0" marL="457200" rtl="0" algn="l">
              <a:spcBef>
                <a:spcPts val="0"/>
              </a:spcBef>
              <a:spcAft>
                <a:spcPts val="0"/>
              </a:spcAft>
              <a:buClr>
                <a:schemeClr val="hlink"/>
              </a:buClr>
              <a:buSzPts val="1400"/>
              <a:buFont typeface="Merriweather"/>
              <a:buChar char="●"/>
            </a:pPr>
            <a:r>
              <a:rPr lang="en">
                <a:solidFill>
                  <a:schemeClr val="hlink"/>
                </a:solidFill>
                <a:latin typeface="Merriweather"/>
                <a:ea typeface="Merriweather"/>
                <a:cs typeface="Merriweather"/>
                <a:sym typeface="Merriweather"/>
              </a:rPr>
              <a:t>Simple and easily repairable design, so a non-engineer research technician can diagnose and fix any issues</a:t>
            </a:r>
            <a:endParaRPr>
              <a:solidFill>
                <a:schemeClr val="hlink"/>
              </a:solidFill>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6"/>
          <p:cNvSpPr txBox="1"/>
          <p:nvPr/>
        </p:nvSpPr>
        <p:spPr>
          <a:xfrm>
            <a:off x="62350" y="196450"/>
            <a:ext cx="90075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Design Approach</a:t>
            </a:r>
            <a:endParaRPr b="1" sz="2400">
              <a:solidFill>
                <a:schemeClr val="dk2"/>
              </a:solidFill>
              <a:latin typeface="Merriweather"/>
              <a:ea typeface="Merriweather"/>
              <a:cs typeface="Merriweather"/>
              <a:sym typeface="Merriweather"/>
            </a:endParaRPr>
          </a:p>
        </p:txBody>
      </p:sp>
      <p:cxnSp>
        <p:nvCxnSpPr>
          <p:cNvPr id="731" name="Google Shape;731;p86"/>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732" name="Google Shape;732;p86"/>
          <p:cNvSpPr/>
          <p:nvPr/>
        </p:nvSpPr>
        <p:spPr>
          <a:xfrm>
            <a:off x="413100" y="942225"/>
            <a:ext cx="1551600" cy="145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erriweather"/>
                <a:ea typeface="Merriweather"/>
                <a:cs typeface="Merriweather"/>
                <a:sym typeface="Merriweather"/>
              </a:rPr>
              <a:t>Brainstorm Idea in Notebook</a:t>
            </a:r>
            <a:endParaRPr sz="1200">
              <a:latin typeface="Merriweather"/>
              <a:ea typeface="Merriweather"/>
              <a:cs typeface="Merriweather"/>
              <a:sym typeface="Merriweather"/>
            </a:endParaRPr>
          </a:p>
        </p:txBody>
      </p:sp>
      <p:sp>
        <p:nvSpPr>
          <p:cNvPr id="733" name="Google Shape;733;p86"/>
          <p:cNvSpPr/>
          <p:nvPr/>
        </p:nvSpPr>
        <p:spPr>
          <a:xfrm>
            <a:off x="3178750" y="1144488"/>
            <a:ext cx="1214700" cy="119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erriweather"/>
                <a:ea typeface="Merriweather"/>
                <a:cs typeface="Merriweather"/>
                <a:sym typeface="Merriweather"/>
              </a:rPr>
              <a:t>CAD Model</a:t>
            </a:r>
            <a:endParaRPr sz="1200">
              <a:latin typeface="Merriweather"/>
              <a:ea typeface="Merriweather"/>
              <a:cs typeface="Merriweather"/>
              <a:sym typeface="Merriweather"/>
            </a:endParaRPr>
          </a:p>
        </p:txBody>
      </p:sp>
      <p:sp>
        <p:nvSpPr>
          <p:cNvPr id="734" name="Google Shape;734;p86"/>
          <p:cNvSpPr/>
          <p:nvPr/>
        </p:nvSpPr>
        <p:spPr>
          <a:xfrm>
            <a:off x="5427775" y="1043100"/>
            <a:ext cx="1551600" cy="1399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erriweather"/>
                <a:ea typeface="Merriweather"/>
                <a:cs typeface="Merriweather"/>
                <a:sym typeface="Merriweather"/>
              </a:rPr>
              <a:t>Address with Team if design can be integrated</a:t>
            </a:r>
            <a:endParaRPr sz="1200">
              <a:latin typeface="Merriweather"/>
              <a:ea typeface="Merriweather"/>
              <a:cs typeface="Merriweather"/>
              <a:sym typeface="Merriweather"/>
            </a:endParaRPr>
          </a:p>
        </p:txBody>
      </p:sp>
      <p:cxnSp>
        <p:nvCxnSpPr>
          <p:cNvPr id="735" name="Google Shape;735;p86"/>
          <p:cNvCxnSpPr>
            <a:stCxn id="732" idx="6"/>
            <a:endCxn id="733" idx="2"/>
          </p:cNvCxnSpPr>
          <p:nvPr/>
        </p:nvCxnSpPr>
        <p:spPr>
          <a:xfrm>
            <a:off x="1964700" y="1671975"/>
            <a:ext cx="1214100" cy="70800"/>
          </a:xfrm>
          <a:prstGeom prst="straightConnector1">
            <a:avLst/>
          </a:prstGeom>
          <a:noFill/>
          <a:ln cap="flat" cmpd="sng" w="9525">
            <a:solidFill>
              <a:schemeClr val="dk2"/>
            </a:solidFill>
            <a:prstDash val="solid"/>
            <a:round/>
            <a:headEnd len="med" w="med" type="none"/>
            <a:tailEnd len="med" w="med" type="triangle"/>
          </a:ln>
        </p:spPr>
      </p:cxnSp>
      <p:cxnSp>
        <p:nvCxnSpPr>
          <p:cNvPr id="736" name="Google Shape;736;p86"/>
          <p:cNvCxnSpPr>
            <a:stCxn id="733" idx="6"/>
            <a:endCxn id="734" idx="2"/>
          </p:cNvCxnSpPr>
          <p:nvPr/>
        </p:nvCxnSpPr>
        <p:spPr>
          <a:xfrm>
            <a:off x="4393450" y="1742838"/>
            <a:ext cx="1034400" cy="0"/>
          </a:xfrm>
          <a:prstGeom prst="straightConnector1">
            <a:avLst/>
          </a:prstGeom>
          <a:noFill/>
          <a:ln cap="flat" cmpd="sng" w="9525">
            <a:solidFill>
              <a:schemeClr val="dk2"/>
            </a:solidFill>
            <a:prstDash val="solid"/>
            <a:round/>
            <a:headEnd len="med" w="med" type="none"/>
            <a:tailEnd len="med" w="med" type="triangle"/>
          </a:ln>
        </p:spPr>
      </p:cxnSp>
      <p:sp>
        <p:nvSpPr>
          <p:cNvPr id="737" name="Google Shape;737;p86"/>
          <p:cNvSpPr/>
          <p:nvPr/>
        </p:nvSpPr>
        <p:spPr>
          <a:xfrm>
            <a:off x="4572000" y="2498875"/>
            <a:ext cx="1214700" cy="119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erriweather"/>
                <a:ea typeface="Merriweather"/>
                <a:cs typeface="Merriweather"/>
                <a:sym typeface="Merriweather"/>
              </a:rPr>
              <a:t>Laser Cut Part</a:t>
            </a:r>
            <a:endParaRPr sz="1200">
              <a:latin typeface="Merriweather"/>
              <a:ea typeface="Merriweather"/>
              <a:cs typeface="Merriweather"/>
              <a:sym typeface="Merriweather"/>
            </a:endParaRPr>
          </a:p>
        </p:txBody>
      </p:sp>
      <p:sp>
        <p:nvSpPr>
          <p:cNvPr id="738" name="Google Shape;738;p86"/>
          <p:cNvSpPr/>
          <p:nvPr/>
        </p:nvSpPr>
        <p:spPr>
          <a:xfrm>
            <a:off x="6134400" y="2955350"/>
            <a:ext cx="1355400" cy="95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erriweather"/>
                <a:ea typeface="Merriweather"/>
                <a:cs typeface="Merriweather"/>
                <a:sym typeface="Merriweather"/>
              </a:rPr>
              <a:t>Fabrication</a:t>
            </a:r>
            <a:endParaRPr sz="1000">
              <a:latin typeface="Merriweather"/>
              <a:ea typeface="Merriweather"/>
              <a:cs typeface="Merriweather"/>
              <a:sym typeface="Merriweather"/>
            </a:endParaRPr>
          </a:p>
        </p:txBody>
      </p:sp>
      <p:sp>
        <p:nvSpPr>
          <p:cNvPr id="739" name="Google Shape;739;p86"/>
          <p:cNvSpPr/>
          <p:nvPr/>
        </p:nvSpPr>
        <p:spPr>
          <a:xfrm>
            <a:off x="4607425" y="3839525"/>
            <a:ext cx="1214700" cy="119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erriweather"/>
                <a:ea typeface="Merriweather"/>
                <a:cs typeface="Merriweather"/>
                <a:sym typeface="Merriweather"/>
              </a:rPr>
              <a:t>3D print Part</a:t>
            </a:r>
            <a:endParaRPr sz="1200">
              <a:latin typeface="Merriweather"/>
              <a:ea typeface="Merriweather"/>
              <a:cs typeface="Merriweather"/>
              <a:sym typeface="Merriweather"/>
            </a:endParaRPr>
          </a:p>
        </p:txBody>
      </p:sp>
      <p:cxnSp>
        <p:nvCxnSpPr>
          <p:cNvPr id="740" name="Google Shape;740;p86"/>
          <p:cNvCxnSpPr>
            <a:stCxn id="734" idx="5"/>
            <a:endCxn id="738" idx="0"/>
          </p:cNvCxnSpPr>
          <p:nvPr/>
        </p:nvCxnSpPr>
        <p:spPr>
          <a:xfrm>
            <a:off x="6752148" y="2237648"/>
            <a:ext cx="60000" cy="717600"/>
          </a:xfrm>
          <a:prstGeom prst="straightConnector1">
            <a:avLst/>
          </a:prstGeom>
          <a:noFill/>
          <a:ln cap="flat" cmpd="sng" w="9525">
            <a:solidFill>
              <a:schemeClr val="dk2"/>
            </a:solidFill>
            <a:prstDash val="solid"/>
            <a:round/>
            <a:headEnd len="med" w="med" type="none"/>
            <a:tailEnd len="med" w="med" type="triangle"/>
          </a:ln>
        </p:spPr>
      </p:cxnSp>
      <p:cxnSp>
        <p:nvCxnSpPr>
          <p:cNvPr id="741" name="Google Shape;741;p86"/>
          <p:cNvCxnSpPr>
            <a:stCxn id="738" idx="2"/>
            <a:endCxn id="737" idx="6"/>
          </p:cNvCxnSpPr>
          <p:nvPr/>
        </p:nvCxnSpPr>
        <p:spPr>
          <a:xfrm rot="10800000">
            <a:off x="5786700" y="3097250"/>
            <a:ext cx="347700" cy="336900"/>
          </a:xfrm>
          <a:prstGeom prst="straightConnector1">
            <a:avLst/>
          </a:prstGeom>
          <a:noFill/>
          <a:ln cap="flat" cmpd="sng" w="9525">
            <a:solidFill>
              <a:schemeClr val="dk2"/>
            </a:solidFill>
            <a:prstDash val="solid"/>
            <a:round/>
            <a:headEnd len="med" w="med" type="none"/>
            <a:tailEnd len="med" w="med" type="triangle"/>
          </a:ln>
        </p:spPr>
      </p:cxnSp>
      <p:cxnSp>
        <p:nvCxnSpPr>
          <p:cNvPr id="742" name="Google Shape;742;p86"/>
          <p:cNvCxnSpPr>
            <a:stCxn id="738" idx="3"/>
            <a:endCxn id="739" idx="7"/>
          </p:cNvCxnSpPr>
          <p:nvPr/>
        </p:nvCxnSpPr>
        <p:spPr>
          <a:xfrm flipH="1">
            <a:off x="5644094" y="3772713"/>
            <a:ext cx="688800" cy="242100"/>
          </a:xfrm>
          <a:prstGeom prst="straightConnector1">
            <a:avLst/>
          </a:prstGeom>
          <a:noFill/>
          <a:ln cap="flat" cmpd="sng" w="9525">
            <a:solidFill>
              <a:schemeClr val="dk2"/>
            </a:solidFill>
            <a:prstDash val="solid"/>
            <a:round/>
            <a:headEnd len="med" w="med" type="none"/>
            <a:tailEnd len="med" w="med" type="triangle"/>
          </a:ln>
        </p:spPr>
      </p:cxnSp>
      <p:sp>
        <p:nvSpPr>
          <p:cNvPr id="743" name="Google Shape;743;p86"/>
          <p:cNvSpPr/>
          <p:nvPr/>
        </p:nvSpPr>
        <p:spPr>
          <a:xfrm>
            <a:off x="2658975" y="3058525"/>
            <a:ext cx="1551600" cy="119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erriweather"/>
                <a:ea typeface="Merriweather"/>
                <a:cs typeface="Merriweather"/>
                <a:sym typeface="Merriweather"/>
              </a:rPr>
              <a:t>Verification of System</a:t>
            </a:r>
            <a:endParaRPr sz="1200">
              <a:latin typeface="Merriweather"/>
              <a:ea typeface="Merriweather"/>
              <a:cs typeface="Merriweather"/>
              <a:sym typeface="Merriweather"/>
            </a:endParaRPr>
          </a:p>
        </p:txBody>
      </p:sp>
      <p:sp>
        <p:nvSpPr>
          <p:cNvPr id="744" name="Google Shape;744;p86"/>
          <p:cNvSpPr/>
          <p:nvPr/>
        </p:nvSpPr>
        <p:spPr>
          <a:xfrm>
            <a:off x="240475" y="3020650"/>
            <a:ext cx="1551600" cy="1196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Merriweather"/>
                <a:ea typeface="Merriweather"/>
                <a:cs typeface="Merriweather"/>
                <a:sym typeface="Merriweather"/>
              </a:rPr>
              <a:t>Update Overall System CAD Design</a:t>
            </a:r>
            <a:endParaRPr sz="1200">
              <a:latin typeface="Merriweather"/>
              <a:ea typeface="Merriweather"/>
              <a:cs typeface="Merriweather"/>
              <a:sym typeface="Merriweather"/>
            </a:endParaRPr>
          </a:p>
        </p:txBody>
      </p:sp>
      <p:cxnSp>
        <p:nvCxnSpPr>
          <p:cNvPr id="745" name="Google Shape;745;p86"/>
          <p:cNvCxnSpPr>
            <a:stCxn id="737" idx="2"/>
            <a:endCxn id="743" idx="7"/>
          </p:cNvCxnSpPr>
          <p:nvPr/>
        </p:nvCxnSpPr>
        <p:spPr>
          <a:xfrm flipH="1">
            <a:off x="3983400" y="3097225"/>
            <a:ext cx="588600" cy="136500"/>
          </a:xfrm>
          <a:prstGeom prst="straightConnector1">
            <a:avLst/>
          </a:prstGeom>
          <a:noFill/>
          <a:ln cap="flat" cmpd="sng" w="9525">
            <a:solidFill>
              <a:schemeClr val="dk2"/>
            </a:solidFill>
            <a:prstDash val="solid"/>
            <a:round/>
            <a:headEnd len="med" w="med" type="none"/>
            <a:tailEnd len="med" w="med" type="triangle"/>
          </a:ln>
        </p:spPr>
      </p:cxnSp>
      <p:cxnSp>
        <p:nvCxnSpPr>
          <p:cNvPr id="746" name="Google Shape;746;p86"/>
          <p:cNvCxnSpPr>
            <a:stCxn id="739" idx="2"/>
            <a:endCxn id="743" idx="5"/>
          </p:cNvCxnSpPr>
          <p:nvPr/>
        </p:nvCxnSpPr>
        <p:spPr>
          <a:xfrm rot="10800000">
            <a:off x="3983425" y="4079975"/>
            <a:ext cx="624000" cy="357900"/>
          </a:xfrm>
          <a:prstGeom prst="straightConnector1">
            <a:avLst/>
          </a:prstGeom>
          <a:noFill/>
          <a:ln cap="flat" cmpd="sng" w="9525">
            <a:solidFill>
              <a:schemeClr val="dk2"/>
            </a:solidFill>
            <a:prstDash val="solid"/>
            <a:round/>
            <a:headEnd len="med" w="med" type="none"/>
            <a:tailEnd len="med" w="med" type="triangle"/>
          </a:ln>
        </p:spPr>
      </p:cxnSp>
      <p:cxnSp>
        <p:nvCxnSpPr>
          <p:cNvPr id="747" name="Google Shape;747;p86"/>
          <p:cNvCxnSpPr>
            <a:stCxn id="743" idx="2"/>
            <a:endCxn id="744" idx="6"/>
          </p:cNvCxnSpPr>
          <p:nvPr/>
        </p:nvCxnSpPr>
        <p:spPr>
          <a:xfrm rot="10800000">
            <a:off x="1791975" y="3619075"/>
            <a:ext cx="867000" cy="37800"/>
          </a:xfrm>
          <a:prstGeom prst="straightConnector1">
            <a:avLst/>
          </a:prstGeom>
          <a:noFill/>
          <a:ln cap="flat" cmpd="sng" w="9525">
            <a:solidFill>
              <a:schemeClr val="dk2"/>
            </a:solidFill>
            <a:prstDash val="solid"/>
            <a:round/>
            <a:headEnd len="med" w="med" type="none"/>
            <a:tailEnd len="med" w="med" type="triangle"/>
          </a:ln>
        </p:spPr>
      </p:cxnSp>
      <p:cxnSp>
        <p:nvCxnSpPr>
          <p:cNvPr id="748" name="Google Shape;748;p86"/>
          <p:cNvCxnSpPr>
            <a:endCxn id="732" idx="7"/>
          </p:cNvCxnSpPr>
          <p:nvPr/>
        </p:nvCxnSpPr>
        <p:spPr>
          <a:xfrm flipH="1">
            <a:off x="1737473" y="1121464"/>
            <a:ext cx="605400" cy="34500"/>
          </a:xfrm>
          <a:prstGeom prst="straightConnector1">
            <a:avLst/>
          </a:prstGeom>
          <a:noFill/>
          <a:ln cap="flat" cmpd="sng" w="9525">
            <a:solidFill>
              <a:schemeClr val="dk2"/>
            </a:solidFill>
            <a:prstDash val="solid"/>
            <a:round/>
            <a:headEnd len="med" w="med" type="none"/>
            <a:tailEnd len="med" w="med" type="triangle"/>
          </a:ln>
        </p:spPr>
      </p:cxnSp>
      <p:cxnSp>
        <p:nvCxnSpPr>
          <p:cNvPr id="749" name="Google Shape;749;p86"/>
          <p:cNvCxnSpPr>
            <a:stCxn id="734" idx="0"/>
          </p:cNvCxnSpPr>
          <p:nvPr/>
        </p:nvCxnSpPr>
        <p:spPr>
          <a:xfrm flipH="1">
            <a:off x="2346775" y="1043100"/>
            <a:ext cx="3856800" cy="83400"/>
          </a:xfrm>
          <a:prstGeom prst="straightConnector1">
            <a:avLst/>
          </a:prstGeom>
          <a:noFill/>
          <a:ln cap="flat" cmpd="sng" w="9525">
            <a:solidFill>
              <a:schemeClr val="dk2"/>
            </a:solidFill>
            <a:prstDash val="solid"/>
            <a:round/>
            <a:headEnd len="med" w="med" type="none"/>
            <a:tailEnd len="med" w="med" type="triangle"/>
          </a:ln>
        </p:spPr>
      </p:cxnSp>
      <p:cxnSp>
        <p:nvCxnSpPr>
          <p:cNvPr id="750" name="Google Shape;750;p86"/>
          <p:cNvCxnSpPr>
            <a:stCxn id="743" idx="0"/>
            <a:endCxn id="732" idx="5"/>
          </p:cNvCxnSpPr>
          <p:nvPr/>
        </p:nvCxnSpPr>
        <p:spPr>
          <a:xfrm rot="10800000">
            <a:off x="1737375" y="2187925"/>
            <a:ext cx="1697400" cy="870600"/>
          </a:xfrm>
          <a:prstGeom prst="straightConnector1">
            <a:avLst/>
          </a:prstGeom>
          <a:noFill/>
          <a:ln cap="flat" cmpd="sng" w="9525">
            <a:solidFill>
              <a:schemeClr val="dk2"/>
            </a:solidFill>
            <a:prstDash val="solid"/>
            <a:round/>
            <a:headEnd len="med" w="med" type="none"/>
            <a:tailEnd len="med" w="med" type="triangle"/>
          </a:ln>
        </p:spPr>
      </p:cxnSp>
      <p:sp>
        <p:nvSpPr>
          <p:cNvPr id="751" name="Google Shape;751;p86"/>
          <p:cNvSpPr txBox="1"/>
          <p:nvPr/>
        </p:nvSpPr>
        <p:spPr>
          <a:xfrm>
            <a:off x="6716525" y="2326350"/>
            <a:ext cx="7734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Yes</a:t>
            </a:r>
            <a:endParaRPr sz="1000">
              <a:solidFill>
                <a:schemeClr val="dk2"/>
              </a:solidFill>
              <a:latin typeface="Merriweather"/>
              <a:ea typeface="Merriweather"/>
              <a:cs typeface="Merriweather"/>
              <a:sym typeface="Merriweather"/>
            </a:endParaRPr>
          </a:p>
        </p:txBody>
      </p:sp>
      <p:sp>
        <p:nvSpPr>
          <p:cNvPr id="752" name="Google Shape;752;p86"/>
          <p:cNvSpPr txBox="1"/>
          <p:nvPr/>
        </p:nvSpPr>
        <p:spPr>
          <a:xfrm>
            <a:off x="4266400" y="803375"/>
            <a:ext cx="16797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No - Redesign</a:t>
            </a:r>
            <a:endParaRPr sz="1000">
              <a:solidFill>
                <a:schemeClr val="dk2"/>
              </a:solidFill>
              <a:latin typeface="Merriweather"/>
              <a:ea typeface="Merriweather"/>
              <a:cs typeface="Merriweather"/>
              <a:sym typeface="Merriweather"/>
            </a:endParaRPr>
          </a:p>
        </p:txBody>
      </p:sp>
      <p:sp>
        <p:nvSpPr>
          <p:cNvPr id="753" name="Google Shape;753;p86"/>
          <p:cNvSpPr txBox="1"/>
          <p:nvPr/>
        </p:nvSpPr>
        <p:spPr>
          <a:xfrm>
            <a:off x="5946100" y="4067475"/>
            <a:ext cx="9105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Small Specialized Parts</a:t>
            </a:r>
            <a:endParaRPr sz="1000">
              <a:solidFill>
                <a:schemeClr val="dk2"/>
              </a:solidFill>
              <a:latin typeface="Merriweather"/>
              <a:ea typeface="Merriweather"/>
              <a:cs typeface="Merriweather"/>
              <a:sym typeface="Merriweather"/>
            </a:endParaRPr>
          </a:p>
        </p:txBody>
      </p:sp>
      <p:sp>
        <p:nvSpPr>
          <p:cNvPr id="754" name="Google Shape;754;p86"/>
          <p:cNvSpPr txBox="1"/>
          <p:nvPr/>
        </p:nvSpPr>
        <p:spPr>
          <a:xfrm>
            <a:off x="5884150" y="2571750"/>
            <a:ext cx="10344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Large Framing Parts</a:t>
            </a:r>
            <a:endParaRPr sz="1000">
              <a:solidFill>
                <a:schemeClr val="dk2"/>
              </a:solidFill>
              <a:latin typeface="Merriweather"/>
              <a:ea typeface="Merriweather"/>
              <a:cs typeface="Merriweather"/>
              <a:sym typeface="Merriweather"/>
            </a:endParaRPr>
          </a:p>
        </p:txBody>
      </p:sp>
      <p:sp>
        <p:nvSpPr>
          <p:cNvPr id="755" name="Google Shape;755;p86"/>
          <p:cNvSpPr txBox="1"/>
          <p:nvPr/>
        </p:nvSpPr>
        <p:spPr>
          <a:xfrm>
            <a:off x="2418525" y="2216400"/>
            <a:ext cx="1263600" cy="6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Redesign</a:t>
            </a:r>
            <a:endParaRPr sz="1000">
              <a:solidFill>
                <a:schemeClr val="dk2"/>
              </a:solidFill>
              <a:latin typeface="Merriweather"/>
              <a:ea typeface="Merriweather"/>
              <a:cs typeface="Merriweather"/>
              <a:sym typeface="Merriweath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61" name="Google Shape;761;p87"/>
          <p:cNvSpPr txBox="1"/>
          <p:nvPr/>
        </p:nvSpPr>
        <p:spPr>
          <a:xfrm>
            <a:off x="62350" y="196450"/>
            <a:ext cx="90075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Design Evolution and insights learned</a:t>
            </a:r>
            <a:endParaRPr b="1" sz="2400">
              <a:solidFill>
                <a:schemeClr val="dk2"/>
              </a:solidFill>
              <a:latin typeface="Merriweather"/>
              <a:ea typeface="Merriweather"/>
              <a:cs typeface="Merriweather"/>
              <a:sym typeface="Merriweather"/>
            </a:endParaRPr>
          </a:p>
        </p:txBody>
      </p:sp>
      <p:cxnSp>
        <p:nvCxnSpPr>
          <p:cNvPr id="762" name="Google Shape;762;p87"/>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763" name="Google Shape;763;p87"/>
          <p:cNvPicPr preferRelativeResize="0"/>
          <p:nvPr/>
        </p:nvPicPr>
        <p:blipFill>
          <a:blip r:embed="rId3">
            <a:alphaModFix/>
          </a:blip>
          <a:stretch>
            <a:fillRect/>
          </a:stretch>
        </p:blipFill>
        <p:spPr>
          <a:xfrm>
            <a:off x="1059012" y="3012500"/>
            <a:ext cx="2171789" cy="1823692"/>
          </a:xfrm>
          <a:prstGeom prst="rect">
            <a:avLst/>
          </a:prstGeom>
          <a:noFill/>
          <a:ln>
            <a:noFill/>
          </a:ln>
        </p:spPr>
      </p:pic>
      <p:pic>
        <p:nvPicPr>
          <p:cNvPr id="764" name="Google Shape;764;p87"/>
          <p:cNvPicPr preferRelativeResize="0"/>
          <p:nvPr/>
        </p:nvPicPr>
        <p:blipFill>
          <a:blip r:embed="rId4">
            <a:alphaModFix/>
          </a:blip>
          <a:stretch>
            <a:fillRect/>
          </a:stretch>
        </p:blipFill>
        <p:spPr>
          <a:xfrm>
            <a:off x="165550" y="1082525"/>
            <a:ext cx="3147050" cy="1890350"/>
          </a:xfrm>
          <a:prstGeom prst="rect">
            <a:avLst/>
          </a:prstGeom>
          <a:noFill/>
          <a:ln>
            <a:noFill/>
          </a:ln>
        </p:spPr>
      </p:pic>
      <p:sp>
        <p:nvSpPr>
          <p:cNvPr id="765" name="Google Shape;765;p87"/>
          <p:cNvSpPr txBox="1"/>
          <p:nvPr>
            <p:ph idx="1" type="body"/>
          </p:nvPr>
        </p:nvSpPr>
        <p:spPr>
          <a:xfrm>
            <a:off x="62351" y="2676182"/>
            <a:ext cx="1197300" cy="296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000">
                <a:latin typeface="Merriweather"/>
                <a:ea typeface="Merriweather"/>
                <a:cs typeface="Merriweather"/>
                <a:sym typeface="Merriweather"/>
              </a:rPr>
              <a:t>Figure 1: Four View Drawing of V2.3</a:t>
            </a:r>
            <a:endParaRPr sz="1000">
              <a:latin typeface="Merriweather"/>
              <a:ea typeface="Merriweather"/>
              <a:cs typeface="Merriweather"/>
              <a:sym typeface="Merriweather"/>
            </a:endParaRPr>
          </a:p>
        </p:txBody>
      </p:sp>
      <p:sp>
        <p:nvSpPr>
          <p:cNvPr id="766" name="Google Shape;766;p87"/>
          <p:cNvSpPr txBox="1"/>
          <p:nvPr>
            <p:ph idx="1" type="body"/>
          </p:nvPr>
        </p:nvSpPr>
        <p:spPr>
          <a:xfrm>
            <a:off x="847550" y="5056825"/>
            <a:ext cx="2594700" cy="1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erriweather"/>
                <a:ea typeface="Merriweather"/>
                <a:cs typeface="Merriweather"/>
                <a:sym typeface="Merriweather"/>
              </a:rPr>
              <a:t>Figure 2: Image of CAD model of V2.3</a:t>
            </a:r>
            <a:endParaRPr sz="1000">
              <a:latin typeface="Merriweather"/>
              <a:ea typeface="Merriweather"/>
              <a:cs typeface="Merriweather"/>
              <a:sym typeface="Merriweather"/>
            </a:endParaRPr>
          </a:p>
          <a:p>
            <a:pPr indent="0" lvl="0" marL="0" rtl="0" algn="ctr">
              <a:spcBef>
                <a:spcPts val="1200"/>
              </a:spcBef>
              <a:spcAft>
                <a:spcPts val="1200"/>
              </a:spcAft>
              <a:buNone/>
            </a:pPr>
            <a:r>
              <a:t/>
            </a:r>
            <a:endParaRPr sz="1000"/>
          </a:p>
        </p:txBody>
      </p:sp>
      <p:cxnSp>
        <p:nvCxnSpPr>
          <p:cNvPr id="767" name="Google Shape;767;p87"/>
          <p:cNvCxnSpPr/>
          <p:nvPr/>
        </p:nvCxnSpPr>
        <p:spPr>
          <a:xfrm>
            <a:off x="1037188" y="3659278"/>
            <a:ext cx="534900" cy="57000"/>
          </a:xfrm>
          <a:prstGeom prst="straightConnector1">
            <a:avLst/>
          </a:prstGeom>
          <a:noFill/>
          <a:ln cap="flat" cmpd="sng" w="9525">
            <a:solidFill>
              <a:schemeClr val="dk2"/>
            </a:solidFill>
            <a:prstDash val="solid"/>
            <a:round/>
            <a:headEnd len="med" w="med" type="none"/>
            <a:tailEnd len="med" w="med" type="triangle"/>
          </a:ln>
        </p:spPr>
      </p:cxnSp>
      <p:sp>
        <p:nvSpPr>
          <p:cNvPr id="768" name="Google Shape;768;p87"/>
          <p:cNvSpPr txBox="1"/>
          <p:nvPr/>
        </p:nvSpPr>
        <p:spPr>
          <a:xfrm>
            <a:off x="62343" y="3434825"/>
            <a:ext cx="15357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Step for syringe</a:t>
            </a:r>
            <a:endParaRPr sz="1000">
              <a:solidFill>
                <a:schemeClr val="dk2"/>
              </a:solidFill>
              <a:latin typeface="Merriweather"/>
              <a:ea typeface="Merriweather"/>
              <a:cs typeface="Merriweather"/>
              <a:sym typeface="Merriweather"/>
            </a:endParaRPr>
          </a:p>
        </p:txBody>
      </p:sp>
      <p:cxnSp>
        <p:nvCxnSpPr>
          <p:cNvPr id="769" name="Google Shape;769;p87"/>
          <p:cNvCxnSpPr/>
          <p:nvPr/>
        </p:nvCxnSpPr>
        <p:spPr>
          <a:xfrm>
            <a:off x="908524" y="3947248"/>
            <a:ext cx="450300" cy="252600"/>
          </a:xfrm>
          <a:prstGeom prst="straightConnector1">
            <a:avLst/>
          </a:prstGeom>
          <a:noFill/>
          <a:ln cap="flat" cmpd="sng" w="9525">
            <a:solidFill>
              <a:schemeClr val="dk2"/>
            </a:solidFill>
            <a:prstDash val="solid"/>
            <a:round/>
            <a:headEnd len="med" w="med" type="none"/>
            <a:tailEnd len="med" w="med" type="triangle"/>
          </a:ln>
        </p:spPr>
      </p:cxnSp>
      <p:sp>
        <p:nvSpPr>
          <p:cNvPr id="770" name="Google Shape;770;p87"/>
          <p:cNvSpPr txBox="1"/>
          <p:nvPr/>
        </p:nvSpPr>
        <p:spPr>
          <a:xfrm>
            <a:off x="30700" y="4061550"/>
            <a:ext cx="1260600" cy="1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Single side rails</a:t>
            </a:r>
            <a:endParaRPr sz="1000">
              <a:solidFill>
                <a:schemeClr val="dk2"/>
              </a:solidFill>
              <a:latin typeface="Merriweather"/>
              <a:ea typeface="Merriweather"/>
              <a:cs typeface="Merriweather"/>
              <a:sym typeface="Merriweather"/>
            </a:endParaRPr>
          </a:p>
        </p:txBody>
      </p:sp>
      <p:pic>
        <p:nvPicPr>
          <p:cNvPr id="771" name="Google Shape;771;p87"/>
          <p:cNvPicPr preferRelativeResize="0"/>
          <p:nvPr/>
        </p:nvPicPr>
        <p:blipFill>
          <a:blip r:embed="rId5">
            <a:alphaModFix/>
          </a:blip>
          <a:stretch>
            <a:fillRect/>
          </a:stretch>
        </p:blipFill>
        <p:spPr>
          <a:xfrm>
            <a:off x="5106925" y="923825"/>
            <a:ext cx="3839700" cy="2071082"/>
          </a:xfrm>
          <a:prstGeom prst="rect">
            <a:avLst/>
          </a:prstGeom>
          <a:noFill/>
          <a:ln>
            <a:noFill/>
          </a:ln>
        </p:spPr>
      </p:pic>
      <p:pic>
        <p:nvPicPr>
          <p:cNvPr id="772" name="Google Shape;772;p87"/>
          <p:cNvPicPr preferRelativeResize="0"/>
          <p:nvPr/>
        </p:nvPicPr>
        <p:blipFill>
          <a:blip r:embed="rId6">
            <a:alphaModFix/>
          </a:blip>
          <a:stretch>
            <a:fillRect/>
          </a:stretch>
        </p:blipFill>
        <p:spPr>
          <a:xfrm>
            <a:off x="5055711" y="3033054"/>
            <a:ext cx="2936529" cy="1848010"/>
          </a:xfrm>
          <a:prstGeom prst="rect">
            <a:avLst/>
          </a:prstGeom>
          <a:noFill/>
          <a:ln>
            <a:noFill/>
          </a:ln>
        </p:spPr>
      </p:pic>
      <p:sp>
        <p:nvSpPr>
          <p:cNvPr id="773" name="Google Shape;773;p87"/>
          <p:cNvSpPr txBox="1"/>
          <p:nvPr>
            <p:ph idx="1" type="body"/>
          </p:nvPr>
        </p:nvSpPr>
        <p:spPr>
          <a:xfrm>
            <a:off x="3943324" y="1082526"/>
            <a:ext cx="1831800" cy="336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000">
                <a:latin typeface="Merriweather"/>
                <a:ea typeface="Merriweather"/>
                <a:cs typeface="Merriweather"/>
                <a:sym typeface="Merriweather"/>
              </a:rPr>
              <a:t>Figure 3: Four View Drawing of V3.4</a:t>
            </a:r>
            <a:endParaRPr sz="1000">
              <a:latin typeface="Merriweather"/>
              <a:ea typeface="Merriweather"/>
              <a:cs typeface="Merriweather"/>
              <a:sym typeface="Merriweather"/>
            </a:endParaRPr>
          </a:p>
        </p:txBody>
      </p:sp>
      <p:sp>
        <p:nvSpPr>
          <p:cNvPr id="774" name="Google Shape;774;p87"/>
          <p:cNvSpPr txBox="1"/>
          <p:nvPr>
            <p:ph idx="1" type="body"/>
          </p:nvPr>
        </p:nvSpPr>
        <p:spPr>
          <a:xfrm>
            <a:off x="5998351" y="5143500"/>
            <a:ext cx="2474100" cy="1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Merriweather"/>
                <a:ea typeface="Merriweather"/>
                <a:cs typeface="Merriweather"/>
                <a:sym typeface="Merriweather"/>
              </a:rPr>
              <a:t>Figure 4: Image of CAD model V3.4</a:t>
            </a:r>
            <a:endParaRPr sz="1000">
              <a:latin typeface="Merriweather"/>
              <a:ea typeface="Merriweather"/>
              <a:cs typeface="Merriweather"/>
              <a:sym typeface="Merriweather"/>
            </a:endParaRPr>
          </a:p>
          <a:p>
            <a:pPr indent="0" lvl="0" marL="0" rtl="0" algn="ctr">
              <a:spcBef>
                <a:spcPts val="1200"/>
              </a:spcBef>
              <a:spcAft>
                <a:spcPts val="1200"/>
              </a:spcAft>
              <a:buNone/>
            </a:pPr>
            <a:r>
              <a:t/>
            </a:r>
            <a:endParaRPr sz="1000"/>
          </a:p>
        </p:txBody>
      </p:sp>
      <p:cxnSp>
        <p:nvCxnSpPr>
          <p:cNvPr id="775" name="Google Shape;775;p87"/>
          <p:cNvCxnSpPr/>
          <p:nvPr/>
        </p:nvCxnSpPr>
        <p:spPr>
          <a:xfrm flipH="1" rot="10800000">
            <a:off x="4870060" y="4608166"/>
            <a:ext cx="374100" cy="197100"/>
          </a:xfrm>
          <a:prstGeom prst="straightConnector1">
            <a:avLst/>
          </a:prstGeom>
          <a:noFill/>
          <a:ln cap="flat" cmpd="sng" w="9525">
            <a:solidFill>
              <a:schemeClr val="dk2"/>
            </a:solidFill>
            <a:prstDash val="solid"/>
            <a:round/>
            <a:headEnd len="med" w="med" type="none"/>
            <a:tailEnd len="med" w="med" type="triangle"/>
          </a:ln>
        </p:spPr>
      </p:cxnSp>
      <p:sp>
        <p:nvSpPr>
          <p:cNvPr id="776" name="Google Shape;776;p87"/>
          <p:cNvSpPr txBox="1"/>
          <p:nvPr/>
        </p:nvSpPr>
        <p:spPr>
          <a:xfrm>
            <a:off x="3620950" y="4763900"/>
            <a:ext cx="18903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Tab-and n-slot framing</a:t>
            </a:r>
            <a:endParaRPr sz="1000">
              <a:solidFill>
                <a:schemeClr val="dk2"/>
              </a:solidFill>
              <a:latin typeface="Merriweather"/>
              <a:ea typeface="Merriweather"/>
              <a:cs typeface="Merriweather"/>
              <a:sym typeface="Merriweather"/>
            </a:endParaRPr>
          </a:p>
        </p:txBody>
      </p:sp>
      <p:cxnSp>
        <p:nvCxnSpPr>
          <p:cNvPr id="777" name="Google Shape;777;p87"/>
          <p:cNvCxnSpPr/>
          <p:nvPr/>
        </p:nvCxnSpPr>
        <p:spPr>
          <a:xfrm>
            <a:off x="4930693" y="3757160"/>
            <a:ext cx="449700" cy="244500"/>
          </a:xfrm>
          <a:prstGeom prst="straightConnector1">
            <a:avLst/>
          </a:prstGeom>
          <a:noFill/>
          <a:ln cap="flat" cmpd="sng" w="9525">
            <a:solidFill>
              <a:schemeClr val="dk2"/>
            </a:solidFill>
            <a:prstDash val="solid"/>
            <a:round/>
            <a:headEnd len="med" w="med" type="none"/>
            <a:tailEnd len="med" w="med" type="triangle"/>
          </a:ln>
        </p:spPr>
      </p:cxnSp>
      <p:sp>
        <p:nvSpPr>
          <p:cNvPr id="778" name="Google Shape;778;p87"/>
          <p:cNvSpPr txBox="1"/>
          <p:nvPr/>
        </p:nvSpPr>
        <p:spPr>
          <a:xfrm>
            <a:off x="4168200" y="3523425"/>
            <a:ext cx="14193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Single Rectangle for framing</a:t>
            </a:r>
            <a:endParaRPr sz="1000">
              <a:solidFill>
                <a:schemeClr val="dk2"/>
              </a:solidFill>
              <a:latin typeface="Merriweather"/>
              <a:ea typeface="Merriweather"/>
              <a:cs typeface="Merriweather"/>
              <a:sym typeface="Merriweather"/>
            </a:endParaRPr>
          </a:p>
        </p:txBody>
      </p:sp>
      <p:cxnSp>
        <p:nvCxnSpPr>
          <p:cNvPr id="779" name="Google Shape;779;p87"/>
          <p:cNvCxnSpPr/>
          <p:nvPr/>
        </p:nvCxnSpPr>
        <p:spPr>
          <a:xfrm flipH="1">
            <a:off x="6806475" y="1365525"/>
            <a:ext cx="390000" cy="133500"/>
          </a:xfrm>
          <a:prstGeom prst="straightConnector1">
            <a:avLst/>
          </a:prstGeom>
          <a:noFill/>
          <a:ln cap="flat" cmpd="sng" w="9525">
            <a:solidFill>
              <a:schemeClr val="dk2"/>
            </a:solidFill>
            <a:prstDash val="solid"/>
            <a:round/>
            <a:headEnd len="med" w="med" type="none"/>
            <a:tailEnd len="med" w="med" type="triangle"/>
          </a:ln>
        </p:spPr>
      </p:cxnSp>
      <p:sp>
        <p:nvSpPr>
          <p:cNvPr id="780" name="Google Shape;780;p87"/>
          <p:cNvSpPr txBox="1"/>
          <p:nvPr/>
        </p:nvSpPr>
        <p:spPr>
          <a:xfrm>
            <a:off x="6502097" y="1082525"/>
            <a:ext cx="1289400" cy="1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Size reduction</a:t>
            </a:r>
            <a:endParaRPr sz="1000">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6" name="Google Shape;786;p88"/>
          <p:cNvSpPr txBox="1"/>
          <p:nvPr/>
        </p:nvSpPr>
        <p:spPr>
          <a:xfrm>
            <a:off x="62350" y="196450"/>
            <a:ext cx="9007500" cy="64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Final Mechanical Design</a:t>
            </a:r>
            <a:endParaRPr b="1" sz="2400">
              <a:solidFill>
                <a:schemeClr val="dk2"/>
              </a:solidFill>
              <a:latin typeface="Merriweather"/>
              <a:ea typeface="Merriweather"/>
              <a:cs typeface="Merriweather"/>
              <a:sym typeface="Merriweather"/>
            </a:endParaRPr>
          </a:p>
        </p:txBody>
      </p:sp>
      <p:cxnSp>
        <p:nvCxnSpPr>
          <p:cNvPr id="787" name="Google Shape;787;p88"/>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788" name="Google Shape;788;p88"/>
          <p:cNvSpPr txBox="1"/>
          <p:nvPr>
            <p:ph idx="1" type="body"/>
          </p:nvPr>
        </p:nvSpPr>
        <p:spPr>
          <a:xfrm>
            <a:off x="809750" y="4296200"/>
            <a:ext cx="1854000" cy="5922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1000">
                <a:latin typeface="Merriweather"/>
                <a:ea typeface="Merriweather"/>
                <a:cs typeface="Merriweather"/>
                <a:sym typeface="Merriweather"/>
              </a:rPr>
              <a:t>Figure 1: Four View Drawing of Prototype Exterior</a:t>
            </a:r>
            <a:endParaRPr sz="1000">
              <a:latin typeface="Merriweather"/>
              <a:ea typeface="Merriweather"/>
              <a:cs typeface="Merriweather"/>
              <a:sym typeface="Merriweather"/>
            </a:endParaRPr>
          </a:p>
        </p:txBody>
      </p:sp>
      <p:sp>
        <p:nvSpPr>
          <p:cNvPr id="789" name="Google Shape;789;p88"/>
          <p:cNvSpPr txBox="1"/>
          <p:nvPr>
            <p:ph idx="1" type="body"/>
          </p:nvPr>
        </p:nvSpPr>
        <p:spPr>
          <a:xfrm>
            <a:off x="6147450" y="4340800"/>
            <a:ext cx="2325000" cy="25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Figure 2: Image of CAD model</a:t>
            </a:r>
            <a:endParaRPr sz="1000"/>
          </a:p>
          <a:p>
            <a:pPr indent="0" lvl="0" marL="0" rtl="0" algn="ctr">
              <a:spcBef>
                <a:spcPts val="1200"/>
              </a:spcBef>
              <a:spcAft>
                <a:spcPts val="1200"/>
              </a:spcAft>
              <a:buNone/>
            </a:pPr>
            <a:r>
              <a:t/>
            </a:r>
            <a:endParaRPr sz="1000"/>
          </a:p>
        </p:txBody>
      </p:sp>
      <p:sp>
        <p:nvSpPr>
          <p:cNvPr id="790" name="Google Shape;790;p88"/>
          <p:cNvSpPr txBox="1"/>
          <p:nvPr/>
        </p:nvSpPr>
        <p:spPr>
          <a:xfrm>
            <a:off x="7021363" y="4518350"/>
            <a:ext cx="6858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latin typeface="Merriweather"/>
                <a:ea typeface="Merriweather"/>
                <a:cs typeface="Merriweather"/>
                <a:sym typeface="Merriweather"/>
                <a:hlinkClick r:id="rId3"/>
              </a:rPr>
              <a:t>CAD</a:t>
            </a:r>
            <a:endParaRPr sz="1300">
              <a:solidFill>
                <a:schemeClr val="dk2"/>
              </a:solidFill>
              <a:latin typeface="Merriweather"/>
              <a:ea typeface="Merriweather"/>
              <a:cs typeface="Merriweather"/>
              <a:sym typeface="Merriweather"/>
            </a:endParaRPr>
          </a:p>
        </p:txBody>
      </p:sp>
      <p:pic>
        <p:nvPicPr>
          <p:cNvPr id="791" name="Google Shape;791;p88" title="FinalVersion_drawing.png"/>
          <p:cNvPicPr preferRelativeResize="0"/>
          <p:nvPr/>
        </p:nvPicPr>
        <p:blipFill rotWithShape="1">
          <a:blip r:embed="rId4">
            <a:alphaModFix/>
          </a:blip>
          <a:srcRect b="0" l="288" r="298" t="0"/>
          <a:stretch/>
        </p:blipFill>
        <p:spPr>
          <a:xfrm>
            <a:off x="62350" y="995313"/>
            <a:ext cx="4049454" cy="3148452"/>
          </a:xfrm>
          <a:prstGeom prst="rect">
            <a:avLst/>
          </a:prstGeom>
          <a:noFill/>
          <a:ln>
            <a:noFill/>
          </a:ln>
        </p:spPr>
      </p:pic>
      <p:pic>
        <p:nvPicPr>
          <p:cNvPr id="792" name="Google Shape;792;p88"/>
          <p:cNvPicPr preferRelativeResize="0"/>
          <p:nvPr/>
        </p:nvPicPr>
        <p:blipFill>
          <a:blip r:embed="rId5">
            <a:alphaModFix/>
          </a:blip>
          <a:stretch>
            <a:fillRect/>
          </a:stretch>
        </p:blipFill>
        <p:spPr>
          <a:xfrm>
            <a:off x="4803704" y="842863"/>
            <a:ext cx="4340287" cy="3193049"/>
          </a:xfrm>
          <a:prstGeom prst="rect">
            <a:avLst/>
          </a:prstGeom>
          <a:noFill/>
          <a:ln>
            <a:noFill/>
          </a:ln>
        </p:spPr>
      </p:pic>
      <p:cxnSp>
        <p:nvCxnSpPr>
          <p:cNvPr id="793" name="Google Shape;793;p88"/>
          <p:cNvCxnSpPr/>
          <p:nvPr/>
        </p:nvCxnSpPr>
        <p:spPr>
          <a:xfrm rot="10800000">
            <a:off x="1927275" y="2041125"/>
            <a:ext cx="204000" cy="123300"/>
          </a:xfrm>
          <a:prstGeom prst="straightConnector1">
            <a:avLst/>
          </a:prstGeom>
          <a:noFill/>
          <a:ln cap="flat" cmpd="sng" w="9525">
            <a:solidFill>
              <a:schemeClr val="dk2"/>
            </a:solidFill>
            <a:prstDash val="solid"/>
            <a:round/>
            <a:headEnd len="med" w="med" type="none"/>
            <a:tailEnd len="med" w="med" type="triangle"/>
          </a:ln>
        </p:spPr>
      </p:cxnSp>
      <p:sp>
        <p:nvSpPr>
          <p:cNvPr id="794" name="Google Shape;794;p88"/>
          <p:cNvSpPr txBox="1"/>
          <p:nvPr/>
        </p:nvSpPr>
        <p:spPr>
          <a:xfrm>
            <a:off x="1852250" y="2188575"/>
            <a:ext cx="8532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200 mm Smaller</a:t>
            </a:r>
            <a:endParaRPr sz="1000">
              <a:solidFill>
                <a:schemeClr val="dk2"/>
              </a:solidFill>
              <a:latin typeface="Merriweather"/>
              <a:ea typeface="Merriweather"/>
              <a:cs typeface="Merriweather"/>
              <a:sym typeface="Merriweather"/>
            </a:endParaRPr>
          </a:p>
        </p:txBody>
      </p:sp>
      <p:cxnSp>
        <p:nvCxnSpPr>
          <p:cNvPr id="795" name="Google Shape;795;p88"/>
          <p:cNvCxnSpPr/>
          <p:nvPr/>
        </p:nvCxnSpPr>
        <p:spPr>
          <a:xfrm flipH="1">
            <a:off x="3406050" y="2916600"/>
            <a:ext cx="238800" cy="34800"/>
          </a:xfrm>
          <a:prstGeom prst="straightConnector1">
            <a:avLst/>
          </a:prstGeom>
          <a:noFill/>
          <a:ln cap="flat" cmpd="sng" w="9525">
            <a:solidFill>
              <a:schemeClr val="dk2"/>
            </a:solidFill>
            <a:prstDash val="solid"/>
            <a:round/>
            <a:headEnd len="med" w="med" type="none"/>
            <a:tailEnd len="med" w="med" type="triangle"/>
          </a:ln>
        </p:spPr>
      </p:cxnSp>
      <p:sp>
        <p:nvSpPr>
          <p:cNvPr id="796" name="Google Shape;796;p88"/>
          <p:cNvSpPr txBox="1"/>
          <p:nvPr/>
        </p:nvSpPr>
        <p:spPr>
          <a:xfrm>
            <a:off x="3644850" y="2830725"/>
            <a:ext cx="9273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Screw’d on Framing</a:t>
            </a:r>
            <a:endParaRPr sz="1000">
              <a:solidFill>
                <a:schemeClr val="dk2"/>
              </a:solidFill>
              <a:latin typeface="Merriweather"/>
              <a:ea typeface="Merriweather"/>
              <a:cs typeface="Merriweather"/>
              <a:sym typeface="Merriweather"/>
            </a:endParaRPr>
          </a:p>
        </p:txBody>
      </p:sp>
      <p:cxnSp>
        <p:nvCxnSpPr>
          <p:cNvPr id="797" name="Google Shape;797;p88"/>
          <p:cNvCxnSpPr/>
          <p:nvPr/>
        </p:nvCxnSpPr>
        <p:spPr>
          <a:xfrm flipH="1" rot="10800000">
            <a:off x="4986450" y="3221825"/>
            <a:ext cx="96600" cy="593700"/>
          </a:xfrm>
          <a:prstGeom prst="straightConnector1">
            <a:avLst/>
          </a:prstGeom>
          <a:noFill/>
          <a:ln cap="flat" cmpd="sng" w="9525">
            <a:solidFill>
              <a:schemeClr val="dk2"/>
            </a:solidFill>
            <a:prstDash val="solid"/>
            <a:round/>
            <a:headEnd len="med" w="med" type="none"/>
            <a:tailEnd len="med" w="med" type="triangle"/>
          </a:ln>
        </p:spPr>
      </p:cxnSp>
      <p:sp>
        <p:nvSpPr>
          <p:cNvPr id="798" name="Google Shape;798;p88"/>
          <p:cNvSpPr txBox="1"/>
          <p:nvPr/>
        </p:nvSpPr>
        <p:spPr>
          <a:xfrm>
            <a:off x="4503300" y="3919050"/>
            <a:ext cx="18843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Rectangular Cube Framing</a:t>
            </a:r>
            <a:endParaRPr sz="1000">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9"/>
          <p:cNvSpPr txBox="1"/>
          <p:nvPr/>
        </p:nvSpPr>
        <p:spPr>
          <a:xfrm>
            <a:off x="62350" y="196450"/>
            <a:ext cx="90075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Aluminum Framing for system Integration</a:t>
            </a:r>
            <a:endParaRPr b="1" sz="2400">
              <a:solidFill>
                <a:schemeClr val="dk2"/>
              </a:solidFill>
              <a:latin typeface="Merriweather"/>
              <a:ea typeface="Merriweather"/>
              <a:cs typeface="Merriweather"/>
              <a:sym typeface="Merriweather"/>
            </a:endParaRPr>
          </a:p>
        </p:txBody>
      </p:sp>
      <p:cxnSp>
        <p:nvCxnSpPr>
          <p:cNvPr id="804" name="Google Shape;804;p89"/>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805" name="Google Shape;805;p89" title="box_exploded.png"/>
          <p:cNvPicPr preferRelativeResize="0"/>
          <p:nvPr/>
        </p:nvPicPr>
        <p:blipFill>
          <a:blip r:embed="rId3">
            <a:alphaModFix/>
          </a:blip>
          <a:stretch>
            <a:fillRect/>
          </a:stretch>
        </p:blipFill>
        <p:spPr>
          <a:xfrm>
            <a:off x="62350" y="1868850"/>
            <a:ext cx="3940199" cy="2970605"/>
          </a:xfrm>
          <a:prstGeom prst="rect">
            <a:avLst/>
          </a:prstGeom>
          <a:noFill/>
          <a:ln>
            <a:noFill/>
          </a:ln>
        </p:spPr>
      </p:pic>
      <p:sp>
        <p:nvSpPr>
          <p:cNvPr id="806" name="Google Shape;806;p89"/>
          <p:cNvSpPr txBox="1"/>
          <p:nvPr/>
        </p:nvSpPr>
        <p:spPr>
          <a:xfrm>
            <a:off x="142700" y="982575"/>
            <a:ext cx="3940200" cy="10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2020 Aluminum V-slotted Rails for System Framing.</a:t>
            </a:r>
            <a:endParaRPr sz="10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0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This material allows for rigid structure with modification ability due to the V-slot Rails</a:t>
            </a:r>
            <a:endParaRPr sz="1000">
              <a:solidFill>
                <a:schemeClr val="dk2"/>
              </a:solidFill>
              <a:latin typeface="Merriweather"/>
              <a:ea typeface="Merriweather"/>
              <a:cs typeface="Merriweather"/>
              <a:sym typeface="Merriweather"/>
            </a:endParaRPr>
          </a:p>
        </p:txBody>
      </p:sp>
      <p:sp>
        <p:nvSpPr>
          <p:cNvPr id="807" name="Google Shape;807;p89"/>
          <p:cNvSpPr txBox="1"/>
          <p:nvPr/>
        </p:nvSpPr>
        <p:spPr>
          <a:xfrm>
            <a:off x="4174676" y="1611779"/>
            <a:ext cx="2160300" cy="4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Cube Connectors to attach corners at 90 degree angles</a:t>
            </a:r>
            <a:endParaRPr sz="1000">
              <a:solidFill>
                <a:schemeClr val="dk2"/>
              </a:solidFill>
              <a:latin typeface="Merriweather"/>
              <a:ea typeface="Merriweather"/>
              <a:cs typeface="Merriweather"/>
              <a:sym typeface="Merriweather"/>
            </a:endParaRPr>
          </a:p>
        </p:txBody>
      </p:sp>
      <p:pic>
        <p:nvPicPr>
          <p:cNvPr id="808" name="Google Shape;808;p89" title="2020_Cube_connector.png"/>
          <p:cNvPicPr preferRelativeResize="0"/>
          <p:nvPr/>
        </p:nvPicPr>
        <p:blipFill>
          <a:blip r:embed="rId4">
            <a:alphaModFix/>
          </a:blip>
          <a:stretch>
            <a:fillRect/>
          </a:stretch>
        </p:blipFill>
        <p:spPr>
          <a:xfrm>
            <a:off x="4288831" y="2298083"/>
            <a:ext cx="1561049" cy="2048618"/>
          </a:xfrm>
          <a:prstGeom prst="rect">
            <a:avLst/>
          </a:prstGeom>
          <a:noFill/>
          <a:ln>
            <a:noFill/>
          </a:ln>
        </p:spPr>
      </p:pic>
      <p:sp>
        <p:nvSpPr>
          <p:cNvPr id="809" name="Google Shape;809;p89"/>
          <p:cNvSpPr txBox="1"/>
          <p:nvPr/>
        </p:nvSpPr>
        <p:spPr>
          <a:xfrm>
            <a:off x="6468255" y="1479751"/>
            <a:ext cx="2541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2020 V-slot Sliding nuts to fasten acrylic to the aluminum frame</a:t>
            </a:r>
            <a:endParaRPr sz="10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0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-Utilizing Frame Buffers to keep nuts in place</a:t>
            </a:r>
            <a:endParaRPr sz="1000">
              <a:solidFill>
                <a:schemeClr val="dk2"/>
              </a:solidFill>
              <a:latin typeface="Merriweather"/>
              <a:ea typeface="Merriweather"/>
              <a:cs typeface="Merriweather"/>
              <a:sym typeface="Merriweather"/>
            </a:endParaRPr>
          </a:p>
        </p:txBody>
      </p:sp>
      <p:pic>
        <p:nvPicPr>
          <p:cNvPr id="810" name="Google Shape;810;p89" title="2020_sliding_nut.png"/>
          <p:cNvPicPr preferRelativeResize="0"/>
          <p:nvPr/>
        </p:nvPicPr>
        <p:blipFill>
          <a:blip r:embed="rId5">
            <a:alphaModFix/>
          </a:blip>
          <a:stretch>
            <a:fillRect/>
          </a:stretch>
        </p:blipFill>
        <p:spPr>
          <a:xfrm>
            <a:off x="6426757" y="2892874"/>
            <a:ext cx="1106032" cy="1259060"/>
          </a:xfrm>
          <a:prstGeom prst="rect">
            <a:avLst/>
          </a:prstGeom>
          <a:noFill/>
          <a:ln>
            <a:noFill/>
          </a:ln>
        </p:spPr>
      </p:pic>
      <p:pic>
        <p:nvPicPr>
          <p:cNvPr id="811" name="Google Shape;811;p89" title="frame_nuts.jpg"/>
          <p:cNvPicPr preferRelativeResize="0"/>
          <p:nvPr/>
        </p:nvPicPr>
        <p:blipFill>
          <a:blip r:embed="rId6">
            <a:alphaModFix/>
          </a:blip>
          <a:stretch>
            <a:fillRect/>
          </a:stretch>
        </p:blipFill>
        <p:spPr>
          <a:xfrm>
            <a:off x="7710748" y="2394096"/>
            <a:ext cx="884248" cy="1820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0"/>
          <p:cNvSpPr txBox="1"/>
          <p:nvPr/>
        </p:nvSpPr>
        <p:spPr>
          <a:xfrm>
            <a:off x="62350" y="196450"/>
            <a:ext cx="90075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Mounting System</a:t>
            </a:r>
            <a:endParaRPr b="1" sz="2400">
              <a:solidFill>
                <a:schemeClr val="dk2"/>
              </a:solidFill>
              <a:latin typeface="Merriweather"/>
              <a:ea typeface="Merriweather"/>
              <a:cs typeface="Merriweather"/>
              <a:sym typeface="Merriweather"/>
            </a:endParaRPr>
          </a:p>
        </p:txBody>
      </p:sp>
      <p:cxnSp>
        <p:nvCxnSpPr>
          <p:cNvPr id="817" name="Google Shape;817;p90"/>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818" name="Google Shape;818;p90"/>
          <p:cNvSpPr txBox="1"/>
          <p:nvPr/>
        </p:nvSpPr>
        <p:spPr>
          <a:xfrm>
            <a:off x="-261800" y="1400838"/>
            <a:ext cx="6505200" cy="3012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p:txBody>
      </p:sp>
      <p:pic>
        <p:nvPicPr>
          <p:cNvPr id="819" name="Google Shape;819;p90"/>
          <p:cNvPicPr preferRelativeResize="0"/>
          <p:nvPr/>
        </p:nvPicPr>
        <p:blipFill>
          <a:blip r:embed="rId3">
            <a:alphaModFix/>
          </a:blip>
          <a:stretch>
            <a:fillRect/>
          </a:stretch>
        </p:blipFill>
        <p:spPr>
          <a:xfrm>
            <a:off x="242108" y="1400838"/>
            <a:ext cx="1596760" cy="2157906"/>
          </a:xfrm>
          <a:prstGeom prst="rect">
            <a:avLst/>
          </a:prstGeom>
          <a:noFill/>
          <a:ln>
            <a:noFill/>
          </a:ln>
        </p:spPr>
      </p:pic>
      <p:pic>
        <p:nvPicPr>
          <p:cNvPr id="820" name="Google Shape;820;p90" title="mounting_pcb.jpg"/>
          <p:cNvPicPr preferRelativeResize="0"/>
          <p:nvPr/>
        </p:nvPicPr>
        <p:blipFill>
          <a:blip r:embed="rId4">
            <a:alphaModFix/>
          </a:blip>
          <a:stretch>
            <a:fillRect/>
          </a:stretch>
        </p:blipFill>
        <p:spPr>
          <a:xfrm>
            <a:off x="2375027" y="1439844"/>
            <a:ext cx="1539030" cy="2079887"/>
          </a:xfrm>
          <a:prstGeom prst="rect">
            <a:avLst/>
          </a:prstGeom>
          <a:noFill/>
          <a:ln>
            <a:noFill/>
          </a:ln>
        </p:spPr>
      </p:pic>
      <p:pic>
        <p:nvPicPr>
          <p:cNvPr id="821" name="Google Shape;821;p90" title="syringe_mounting.jpg"/>
          <p:cNvPicPr preferRelativeResize="0"/>
          <p:nvPr/>
        </p:nvPicPr>
        <p:blipFill>
          <a:blip r:embed="rId5">
            <a:alphaModFix/>
          </a:blip>
          <a:stretch>
            <a:fillRect/>
          </a:stretch>
        </p:blipFill>
        <p:spPr>
          <a:xfrm>
            <a:off x="4474809" y="1366574"/>
            <a:ext cx="1697414" cy="2293939"/>
          </a:xfrm>
          <a:prstGeom prst="rect">
            <a:avLst/>
          </a:prstGeom>
          <a:noFill/>
          <a:ln>
            <a:noFill/>
          </a:ln>
        </p:spPr>
      </p:pic>
      <p:sp>
        <p:nvSpPr>
          <p:cNvPr id="822" name="Google Shape;822;p90"/>
          <p:cNvSpPr txBox="1"/>
          <p:nvPr/>
        </p:nvSpPr>
        <p:spPr>
          <a:xfrm>
            <a:off x="58956" y="3721124"/>
            <a:ext cx="18462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Mixing Motors Mounted to </a:t>
            </a:r>
            <a:r>
              <a:rPr lang="en" sz="1000">
                <a:solidFill>
                  <a:schemeClr val="dk2"/>
                </a:solidFill>
                <a:latin typeface="Merriweather"/>
                <a:ea typeface="Merriweather"/>
                <a:cs typeface="Merriweather"/>
                <a:sym typeface="Merriweather"/>
              </a:rPr>
              <a:t>Base Plate</a:t>
            </a:r>
            <a:endParaRPr sz="1000">
              <a:solidFill>
                <a:schemeClr val="dk2"/>
              </a:solidFill>
              <a:latin typeface="Merriweather"/>
              <a:ea typeface="Merriweather"/>
              <a:cs typeface="Merriweather"/>
              <a:sym typeface="Merriweather"/>
            </a:endParaRPr>
          </a:p>
        </p:txBody>
      </p:sp>
      <p:sp>
        <p:nvSpPr>
          <p:cNvPr id="823" name="Google Shape;823;p90"/>
          <p:cNvSpPr txBox="1"/>
          <p:nvPr/>
        </p:nvSpPr>
        <p:spPr>
          <a:xfrm>
            <a:off x="2253787" y="3721124"/>
            <a:ext cx="18462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Power Supply and PCB</a:t>
            </a:r>
            <a:r>
              <a:rPr lang="en" sz="1000">
                <a:solidFill>
                  <a:schemeClr val="dk2"/>
                </a:solidFill>
                <a:latin typeface="Merriweather"/>
                <a:ea typeface="Merriweather"/>
                <a:cs typeface="Merriweather"/>
                <a:sym typeface="Merriweather"/>
              </a:rPr>
              <a:t> Mounted to </a:t>
            </a:r>
            <a:r>
              <a:rPr lang="en" sz="1000">
                <a:solidFill>
                  <a:schemeClr val="dk2"/>
                </a:solidFill>
                <a:latin typeface="Merriweather"/>
                <a:ea typeface="Merriweather"/>
                <a:cs typeface="Merriweather"/>
                <a:sym typeface="Merriweather"/>
              </a:rPr>
              <a:t>Base Plate</a:t>
            </a:r>
            <a:endParaRPr sz="1000">
              <a:solidFill>
                <a:schemeClr val="dk2"/>
              </a:solidFill>
              <a:latin typeface="Merriweather"/>
              <a:ea typeface="Merriweather"/>
              <a:cs typeface="Merriweather"/>
              <a:sym typeface="Merriweather"/>
            </a:endParaRPr>
          </a:p>
        </p:txBody>
      </p:sp>
      <p:sp>
        <p:nvSpPr>
          <p:cNvPr id="824" name="Google Shape;824;p90"/>
          <p:cNvSpPr txBox="1"/>
          <p:nvPr/>
        </p:nvSpPr>
        <p:spPr>
          <a:xfrm>
            <a:off x="4448618" y="3782597"/>
            <a:ext cx="18177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Rehydration System</a:t>
            </a:r>
            <a:r>
              <a:rPr lang="en" sz="1000">
                <a:solidFill>
                  <a:schemeClr val="dk2"/>
                </a:solidFill>
                <a:latin typeface="Merriweather"/>
                <a:ea typeface="Merriweather"/>
                <a:cs typeface="Merriweather"/>
                <a:sym typeface="Merriweather"/>
              </a:rPr>
              <a:t> Mounted to Top Acrylic Sheet</a:t>
            </a:r>
            <a:endParaRPr sz="1000">
              <a:solidFill>
                <a:schemeClr val="dk2"/>
              </a:solidFill>
              <a:latin typeface="Merriweather"/>
              <a:ea typeface="Merriweather"/>
              <a:cs typeface="Merriweather"/>
              <a:sym typeface="Merriweather"/>
            </a:endParaRPr>
          </a:p>
        </p:txBody>
      </p:sp>
      <p:pic>
        <p:nvPicPr>
          <p:cNvPr id="825" name="Google Shape;825;p90" title="motor_connector_box.jpg"/>
          <p:cNvPicPr preferRelativeResize="0"/>
          <p:nvPr/>
        </p:nvPicPr>
        <p:blipFill>
          <a:blip r:embed="rId6">
            <a:alphaModFix/>
          </a:blip>
          <a:stretch>
            <a:fillRect/>
          </a:stretch>
        </p:blipFill>
        <p:spPr>
          <a:xfrm>
            <a:off x="6895542" y="910186"/>
            <a:ext cx="1566131" cy="1582529"/>
          </a:xfrm>
          <a:prstGeom prst="rect">
            <a:avLst/>
          </a:prstGeom>
          <a:noFill/>
          <a:ln>
            <a:noFill/>
          </a:ln>
        </p:spPr>
      </p:pic>
      <p:sp>
        <p:nvSpPr>
          <p:cNvPr id="826" name="Google Shape;826;p90"/>
          <p:cNvSpPr txBox="1"/>
          <p:nvPr/>
        </p:nvSpPr>
        <p:spPr>
          <a:xfrm>
            <a:off x="5715363" y="4413450"/>
            <a:ext cx="35304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3D printed Stepper motor mount onto the 202 V-slot</a:t>
            </a:r>
            <a:endParaRPr sz="1000">
              <a:solidFill>
                <a:schemeClr val="dk2"/>
              </a:solidFill>
              <a:latin typeface="Merriweather"/>
              <a:ea typeface="Merriweather"/>
              <a:cs typeface="Merriweather"/>
              <a:sym typeface="Merriweather"/>
            </a:endParaRPr>
          </a:p>
          <a:p>
            <a:pPr indent="-292100" lvl="0" marL="457200" rtl="0" algn="l">
              <a:spcBef>
                <a:spcPts val="0"/>
              </a:spcBef>
              <a:spcAft>
                <a:spcPts val="0"/>
              </a:spcAft>
              <a:buClr>
                <a:schemeClr val="dk2"/>
              </a:buClr>
              <a:buSzPts val="1000"/>
              <a:buFont typeface="Merriweather"/>
              <a:buChar char="-"/>
            </a:pPr>
            <a:r>
              <a:rPr lang="en" sz="1000">
                <a:solidFill>
                  <a:schemeClr val="dk2"/>
                </a:solidFill>
                <a:latin typeface="Merriweather"/>
                <a:ea typeface="Merriweather"/>
                <a:cs typeface="Merriweather"/>
                <a:sym typeface="Merriweather"/>
              </a:rPr>
              <a:t>Printed using PETG for thermal considerations</a:t>
            </a:r>
            <a:endParaRPr sz="1000">
              <a:solidFill>
                <a:schemeClr val="dk2"/>
              </a:solidFill>
              <a:latin typeface="Merriweather"/>
              <a:ea typeface="Merriweather"/>
              <a:cs typeface="Merriweather"/>
              <a:sym typeface="Merriweather"/>
            </a:endParaRPr>
          </a:p>
        </p:txBody>
      </p:sp>
      <p:pic>
        <p:nvPicPr>
          <p:cNvPr id="827" name="Google Shape;827;p90"/>
          <p:cNvPicPr preferRelativeResize="0"/>
          <p:nvPr/>
        </p:nvPicPr>
        <p:blipFill>
          <a:blip r:embed="rId7">
            <a:alphaModFix/>
          </a:blip>
          <a:stretch>
            <a:fillRect/>
          </a:stretch>
        </p:blipFill>
        <p:spPr>
          <a:xfrm>
            <a:off x="6732968" y="2560015"/>
            <a:ext cx="2067178" cy="161593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1"/>
          <p:cNvSpPr txBox="1"/>
          <p:nvPr/>
        </p:nvSpPr>
        <p:spPr>
          <a:xfrm>
            <a:off x="62350" y="196450"/>
            <a:ext cx="90075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Extraction </a:t>
            </a:r>
            <a:r>
              <a:rPr b="1" lang="en" sz="2400">
                <a:solidFill>
                  <a:schemeClr val="dk2"/>
                </a:solidFill>
                <a:latin typeface="Merriweather"/>
                <a:ea typeface="Merriweather"/>
                <a:cs typeface="Merriweather"/>
                <a:sym typeface="Merriweather"/>
              </a:rPr>
              <a:t>System</a:t>
            </a:r>
            <a:endParaRPr b="1" sz="2400">
              <a:solidFill>
                <a:schemeClr val="dk2"/>
              </a:solidFill>
              <a:latin typeface="Merriweather"/>
              <a:ea typeface="Merriweather"/>
              <a:cs typeface="Merriweather"/>
              <a:sym typeface="Merriweather"/>
            </a:endParaRPr>
          </a:p>
        </p:txBody>
      </p:sp>
      <p:cxnSp>
        <p:nvCxnSpPr>
          <p:cNvPr id="833" name="Google Shape;833;p91"/>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834" name="Google Shape;834;p91"/>
          <p:cNvSpPr txBox="1"/>
          <p:nvPr/>
        </p:nvSpPr>
        <p:spPr>
          <a:xfrm>
            <a:off x="197375" y="995500"/>
            <a:ext cx="8760300" cy="4002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p:txBody>
      </p:sp>
      <p:pic>
        <p:nvPicPr>
          <p:cNvPr id="835" name="Google Shape;835;p91" title="Extraction_caps.jpg"/>
          <p:cNvPicPr preferRelativeResize="0"/>
          <p:nvPr/>
        </p:nvPicPr>
        <p:blipFill>
          <a:blip r:embed="rId3">
            <a:alphaModFix/>
          </a:blip>
          <a:stretch>
            <a:fillRect/>
          </a:stretch>
        </p:blipFill>
        <p:spPr>
          <a:xfrm>
            <a:off x="7035499" y="1770828"/>
            <a:ext cx="1785400" cy="2380549"/>
          </a:xfrm>
          <a:prstGeom prst="rect">
            <a:avLst/>
          </a:prstGeom>
          <a:noFill/>
          <a:ln>
            <a:noFill/>
          </a:ln>
        </p:spPr>
      </p:pic>
      <p:pic>
        <p:nvPicPr>
          <p:cNvPr id="836" name="Google Shape;836;p91" title="Extraction Drawing.png"/>
          <p:cNvPicPr preferRelativeResize="0"/>
          <p:nvPr/>
        </p:nvPicPr>
        <p:blipFill rotWithShape="1">
          <a:blip r:embed="rId4">
            <a:alphaModFix/>
          </a:blip>
          <a:srcRect b="0" l="0" r="0" t="0"/>
          <a:stretch/>
        </p:blipFill>
        <p:spPr>
          <a:xfrm>
            <a:off x="2508777" y="1438825"/>
            <a:ext cx="4413870" cy="3411701"/>
          </a:xfrm>
          <a:prstGeom prst="rect">
            <a:avLst/>
          </a:prstGeom>
          <a:noFill/>
          <a:ln>
            <a:noFill/>
          </a:ln>
        </p:spPr>
      </p:pic>
      <p:sp>
        <p:nvSpPr>
          <p:cNvPr id="837" name="Google Shape;837;p91"/>
          <p:cNvSpPr txBox="1"/>
          <p:nvPr/>
        </p:nvSpPr>
        <p:spPr>
          <a:xfrm>
            <a:off x="7722950" y="234925"/>
            <a:ext cx="142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sp>
        <p:nvSpPr>
          <p:cNvPr id="838" name="Google Shape;838;p91"/>
          <p:cNvSpPr txBox="1"/>
          <p:nvPr/>
        </p:nvSpPr>
        <p:spPr>
          <a:xfrm>
            <a:off x="2250" y="1307500"/>
            <a:ext cx="2432100" cy="3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erriweather"/>
                <a:ea typeface="Merriweather"/>
                <a:cs typeface="Merriweather"/>
                <a:sym typeface="Merriweather"/>
              </a:rPr>
              <a:t>Extraction System uses</a:t>
            </a:r>
            <a:endParaRPr sz="10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000">
              <a:solidFill>
                <a:schemeClr val="dk2"/>
              </a:solidFill>
              <a:latin typeface="Merriweather"/>
              <a:ea typeface="Merriweather"/>
              <a:cs typeface="Merriweather"/>
              <a:sym typeface="Merriweather"/>
            </a:endParaRPr>
          </a:p>
          <a:p>
            <a:pPr indent="-292100" lvl="0" marL="457200" rtl="0" algn="l">
              <a:spcBef>
                <a:spcPts val="0"/>
              </a:spcBef>
              <a:spcAft>
                <a:spcPts val="0"/>
              </a:spcAft>
              <a:buClr>
                <a:schemeClr val="dk2"/>
              </a:buClr>
              <a:buSzPts val="1000"/>
              <a:buFont typeface="Merriweather"/>
              <a:buChar char="-"/>
            </a:pPr>
            <a:r>
              <a:rPr lang="en" sz="1000">
                <a:solidFill>
                  <a:schemeClr val="dk2"/>
                </a:solidFill>
                <a:latin typeface="Merriweather"/>
                <a:ea typeface="Merriweather"/>
                <a:cs typeface="Merriweather"/>
                <a:sym typeface="Merriweather"/>
              </a:rPr>
              <a:t>Straw Hole Plug’s to keep the system environment contained internally.</a:t>
            </a:r>
            <a:endParaRPr sz="1000">
              <a:solidFill>
                <a:schemeClr val="dk2"/>
              </a:solidFill>
              <a:latin typeface="Merriweather"/>
              <a:ea typeface="Merriweather"/>
              <a:cs typeface="Merriweather"/>
              <a:sym typeface="Merriweather"/>
            </a:endParaRPr>
          </a:p>
          <a:p>
            <a:pPr indent="-292100" lvl="0" marL="457200" rtl="0" algn="l">
              <a:spcBef>
                <a:spcPts val="0"/>
              </a:spcBef>
              <a:spcAft>
                <a:spcPts val="0"/>
              </a:spcAft>
              <a:buClr>
                <a:schemeClr val="dk2"/>
              </a:buClr>
              <a:buSzPts val="1000"/>
              <a:buFont typeface="Merriweather"/>
              <a:buChar char="-"/>
            </a:pPr>
            <a:r>
              <a:rPr lang="en" sz="1000">
                <a:solidFill>
                  <a:schemeClr val="dk2"/>
                </a:solidFill>
                <a:latin typeface="Merriweather"/>
                <a:ea typeface="Merriweather"/>
                <a:cs typeface="Merriweather"/>
                <a:sym typeface="Merriweather"/>
              </a:rPr>
              <a:t>The Sample can then be extracted using a </a:t>
            </a:r>
            <a:r>
              <a:rPr lang="en" sz="1000">
                <a:solidFill>
                  <a:schemeClr val="dk2"/>
                </a:solidFill>
                <a:latin typeface="Merriweather"/>
                <a:ea typeface="Merriweather"/>
                <a:cs typeface="Merriweather"/>
                <a:sym typeface="Merriweather"/>
              </a:rPr>
              <a:t>pipette</a:t>
            </a:r>
            <a:r>
              <a:rPr lang="en" sz="1000">
                <a:solidFill>
                  <a:schemeClr val="dk2"/>
                </a:solidFill>
                <a:latin typeface="Merriweather"/>
                <a:ea typeface="Merriweather"/>
                <a:cs typeface="Merriweather"/>
                <a:sym typeface="Merriweather"/>
              </a:rPr>
              <a:t> through the straw hole</a:t>
            </a:r>
            <a:endParaRPr sz="10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000">
              <a:solidFill>
                <a:schemeClr val="dk2"/>
              </a:solidFill>
              <a:latin typeface="Merriweather"/>
              <a:ea typeface="Merriweather"/>
              <a:cs typeface="Merriweather"/>
              <a:sym typeface="Merriweather"/>
            </a:endParaRPr>
          </a:p>
          <a:p>
            <a:pPr indent="-292100" lvl="0" marL="457200" rtl="0" algn="l">
              <a:spcBef>
                <a:spcPts val="0"/>
              </a:spcBef>
              <a:spcAft>
                <a:spcPts val="0"/>
              </a:spcAft>
              <a:buClr>
                <a:schemeClr val="dk2"/>
              </a:buClr>
              <a:buSzPts val="1000"/>
              <a:buFont typeface="Merriweather"/>
              <a:buChar char="-"/>
            </a:pPr>
            <a:r>
              <a:rPr lang="en" sz="1000">
                <a:solidFill>
                  <a:schemeClr val="dk2"/>
                </a:solidFill>
                <a:latin typeface="Merriweather"/>
                <a:ea typeface="Merriweather"/>
                <a:cs typeface="Merriweather"/>
                <a:sym typeface="Merriweather"/>
              </a:rPr>
              <a:t>This system also works as a pot lid that can be taken off to reset the vials</a:t>
            </a:r>
            <a:endParaRPr sz="1000">
              <a:solidFill>
                <a:schemeClr val="dk2"/>
              </a:solidFill>
              <a:latin typeface="Merriweather"/>
              <a:ea typeface="Merriweather"/>
              <a:cs typeface="Merriweather"/>
              <a:sym typeface="Merriweather"/>
            </a:endParaRPr>
          </a:p>
          <a:p>
            <a:pPr indent="-292100" lvl="0" marL="457200" rtl="0" algn="l">
              <a:spcBef>
                <a:spcPts val="0"/>
              </a:spcBef>
              <a:spcAft>
                <a:spcPts val="0"/>
              </a:spcAft>
              <a:buClr>
                <a:schemeClr val="dk2"/>
              </a:buClr>
              <a:buSzPts val="1000"/>
              <a:buFont typeface="Merriweather"/>
              <a:buChar char="-"/>
            </a:pPr>
            <a:r>
              <a:rPr lang="en" sz="1000">
                <a:solidFill>
                  <a:schemeClr val="dk2"/>
                </a:solidFill>
                <a:latin typeface="Merriweather"/>
                <a:ea typeface="Merriweather"/>
                <a:cs typeface="Merriweather"/>
                <a:sym typeface="Merriweather"/>
              </a:rPr>
              <a:t>The “pot lid” is held down by 12mm X 2mm </a:t>
            </a:r>
            <a:r>
              <a:rPr lang="en" sz="1000">
                <a:solidFill>
                  <a:schemeClr val="dk2"/>
                </a:solidFill>
                <a:latin typeface="Merriweather"/>
                <a:ea typeface="Merriweather"/>
                <a:cs typeface="Merriweather"/>
                <a:sym typeface="Merriweather"/>
              </a:rPr>
              <a:t>neodymium</a:t>
            </a:r>
            <a:r>
              <a:rPr lang="en" sz="1000">
                <a:solidFill>
                  <a:schemeClr val="dk2"/>
                </a:solidFill>
                <a:latin typeface="Merriweather"/>
                <a:ea typeface="Merriweather"/>
                <a:cs typeface="Merriweather"/>
                <a:sym typeface="Merriweather"/>
              </a:rPr>
              <a:t> magnets that create a firm seal to the top acrylic sheet</a:t>
            </a:r>
            <a:endParaRPr sz="1000">
              <a:solidFill>
                <a:schemeClr val="dk2"/>
              </a:solidFill>
              <a:latin typeface="Merriweather"/>
              <a:ea typeface="Merriweather"/>
              <a:cs typeface="Merriweather"/>
              <a:sym typeface="Merriweather"/>
            </a:endParaRPr>
          </a:p>
        </p:txBody>
      </p:sp>
      <p:pic>
        <p:nvPicPr>
          <p:cNvPr id="839" name="Google Shape;839;p91" title="extraction_caps_single.png"/>
          <p:cNvPicPr preferRelativeResize="0"/>
          <p:nvPr/>
        </p:nvPicPr>
        <p:blipFill>
          <a:blip r:embed="rId5">
            <a:alphaModFix/>
          </a:blip>
          <a:stretch>
            <a:fillRect/>
          </a:stretch>
        </p:blipFill>
        <p:spPr>
          <a:xfrm>
            <a:off x="475450" y="4105872"/>
            <a:ext cx="1098300" cy="967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2"/>
          <p:cNvSpPr txBox="1"/>
          <p:nvPr/>
        </p:nvSpPr>
        <p:spPr>
          <a:xfrm>
            <a:off x="62350" y="196450"/>
            <a:ext cx="90075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Overall System Overview</a:t>
            </a:r>
            <a:endParaRPr b="1" sz="2400">
              <a:solidFill>
                <a:schemeClr val="dk2"/>
              </a:solidFill>
              <a:latin typeface="Merriweather"/>
              <a:ea typeface="Merriweather"/>
              <a:cs typeface="Merriweather"/>
              <a:sym typeface="Merriweather"/>
            </a:endParaRPr>
          </a:p>
        </p:txBody>
      </p:sp>
      <p:cxnSp>
        <p:nvCxnSpPr>
          <p:cNvPr id="845" name="Google Shape;845;p92"/>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846" name="Google Shape;846;p92"/>
          <p:cNvSpPr txBox="1"/>
          <p:nvPr/>
        </p:nvSpPr>
        <p:spPr>
          <a:xfrm>
            <a:off x="197375" y="995500"/>
            <a:ext cx="8760300" cy="40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erriweather"/>
              <a:ea typeface="Merriweather"/>
              <a:cs typeface="Merriweather"/>
              <a:sym typeface="Merriweather"/>
            </a:endParaRPr>
          </a:p>
        </p:txBody>
      </p:sp>
      <p:pic>
        <p:nvPicPr>
          <p:cNvPr id="847" name="Google Shape;847;p92" title="Top_Level_Final.drawio.png"/>
          <p:cNvPicPr preferRelativeResize="0"/>
          <p:nvPr/>
        </p:nvPicPr>
        <p:blipFill rotWithShape="1">
          <a:blip r:embed="rId3">
            <a:alphaModFix/>
          </a:blip>
          <a:srcRect b="0" l="0" r="0" t="0"/>
          <a:stretch/>
        </p:blipFill>
        <p:spPr>
          <a:xfrm>
            <a:off x="394725" y="842875"/>
            <a:ext cx="3325341" cy="4369875"/>
          </a:xfrm>
          <a:prstGeom prst="rect">
            <a:avLst/>
          </a:prstGeom>
          <a:noFill/>
          <a:ln>
            <a:noFill/>
          </a:ln>
        </p:spPr>
      </p:pic>
      <p:pic>
        <p:nvPicPr>
          <p:cNvPr id="848" name="Google Shape;848;p92" title="overall_system.jpg"/>
          <p:cNvPicPr preferRelativeResize="0"/>
          <p:nvPr/>
        </p:nvPicPr>
        <p:blipFill>
          <a:blip r:embed="rId4">
            <a:alphaModFix/>
          </a:blip>
          <a:stretch>
            <a:fillRect/>
          </a:stretch>
        </p:blipFill>
        <p:spPr>
          <a:xfrm>
            <a:off x="4571997" y="1117775"/>
            <a:ext cx="2818525" cy="3758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48"/>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Deliverables</a:t>
            </a:r>
            <a:endParaRPr b="1" sz="2400">
              <a:solidFill>
                <a:schemeClr val="dk2"/>
              </a:solidFill>
              <a:latin typeface="Merriweather"/>
              <a:ea typeface="Merriweather"/>
              <a:cs typeface="Merriweather"/>
              <a:sym typeface="Merriweather"/>
            </a:endParaRPr>
          </a:p>
        </p:txBody>
      </p:sp>
      <p:cxnSp>
        <p:nvCxnSpPr>
          <p:cNvPr id="299" name="Google Shape;299;p48"/>
          <p:cNvCxnSpPr/>
          <p:nvPr/>
        </p:nvCxnSpPr>
        <p:spPr>
          <a:xfrm flipH="1" rot="10800000">
            <a:off x="10875" y="763725"/>
            <a:ext cx="9119700" cy="9900"/>
          </a:xfrm>
          <a:prstGeom prst="straightConnector1">
            <a:avLst/>
          </a:prstGeom>
          <a:noFill/>
          <a:ln cap="flat" cmpd="sng" w="28575">
            <a:solidFill>
              <a:schemeClr val="accent2"/>
            </a:solidFill>
            <a:prstDash val="solid"/>
            <a:round/>
            <a:headEnd len="med" w="med" type="none"/>
            <a:tailEnd len="med" w="med" type="none"/>
          </a:ln>
        </p:spPr>
      </p:cxnSp>
      <p:sp>
        <p:nvSpPr>
          <p:cNvPr id="300" name="Google Shape;300;p48"/>
          <p:cNvSpPr txBox="1"/>
          <p:nvPr/>
        </p:nvSpPr>
        <p:spPr>
          <a:xfrm>
            <a:off x="544350" y="849600"/>
            <a:ext cx="7957200" cy="2308800"/>
          </a:xfrm>
          <a:prstGeom prst="rect">
            <a:avLst/>
          </a:prstGeom>
          <a:noFill/>
          <a:ln>
            <a:noFill/>
          </a:ln>
        </p:spPr>
        <p:txBody>
          <a:bodyPr anchorCtr="0" anchor="ctr"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Merriweather"/>
              <a:buAutoNum type="arabicPeriod"/>
            </a:pPr>
            <a:r>
              <a:rPr b="1" lang="en" sz="1200">
                <a:solidFill>
                  <a:schemeClr val="dk1"/>
                </a:solidFill>
                <a:latin typeface="Merriweather"/>
                <a:ea typeface="Merriweather"/>
                <a:cs typeface="Merriweather"/>
                <a:sym typeface="Merriweather"/>
              </a:rPr>
              <a:t>Accommodate 10 to 12 samples within the system</a:t>
            </a:r>
            <a:endParaRPr b="1" sz="1200">
              <a:solidFill>
                <a:schemeClr val="dk1"/>
              </a:solidFill>
              <a:latin typeface="Merriweather"/>
              <a:ea typeface="Merriweather"/>
              <a:cs typeface="Merriweather"/>
              <a:sym typeface="Merriweather"/>
            </a:endParaRPr>
          </a:p>
          <a:p>
            <a:pPr indent="-304800" lvl="0" marL="457200" rtl="0" algn="l">
              <a:lnSpc>
                <a:spcPct val="150000"/>
              </a:lnSpc>
              <a:spcBef>
                <a:spcPts val="0"/>
              </a:spcBef>
              <a:spcAft>
                <a:spcPts val="0"/>
              </a:spcAft>
              <a:buClr>
                <a:schemeClr val="dk1"/>
              </a:buClr>
              <a:buSzPts val="1200"/>
              <a:buFont typeface="Merriweather"/>
              <a:buAutoNum type="arabicPeriod"/>
            </a:pPr>
            <a:r>
              <a:rPr b="1" lang="en" sz="1200">
                <a:solidFill>
                  <a:schemeClr val="dk1"/>
                </a:solidFill>
                <a:latin typeface="Merriweather"/>
                <a:ea typeface="Merriweather"/>
                <a:cs typeface="Merriweather"/>
                <a:sym typeface="Merriweather"/>
              </a:rPr>
              <a:t>The samples must be housed in removable glass containers for intra-experimental analysis</a:t>
            </a:r>
            <a:endParaRPr b="1" sz="1200">
              <a:solidFill>
                <a:schemeClr val="dk1"/>
              </a:solidFill>
              <a:latin typeface="Merriweather"/>
              <a:ea typeface="Merriweather"/>
              <a:cs typeface="Merriweather"/>
              <a:sym typeface="Merriweather"/>
            </a:endParaRPr>
          </a:p>
          <a:p>
            <a:pPr indent="-304800" lvl="0" marL="457200" rtl="0" algn="l">
              <a:lnSpc>
                <a:spcPct val="150000"/>
              </a:lnSpc>
              <a:spcBef>
                <a:spcPts val="0"/>
              </a:spcBef>
              <a:spcAft>
                <a:spcPts val="0"/>
              </a:spcAft>
              <a:buClr>
                <a:schemeClr val="dk1"/>
              </a:buClr>
              <a:buSzPts val="1200"/>
              <a:buFont typeface="Merriweather"/>
              <a:buAutoNum type="arabicPeriod"/>
            </a:pPr>
            <a:r>
              <a:rPr b="1" lang="en" sz="1200">
                <a:solidFill>
                  <a:schemeClr val="dk1"/>
                </a:solidFill>
                <a:latin typeface="Merriweather"/>
                <a:ea typeface="Merriweather"/>
                <a:cs typeface="Merriweather"/>
                <a:sym typeface="Merriweather"/>
              </a:rPr>
              <a:t>Control a periodic flow of water into the reaction mixture. Sample’s wet cycle volume should be approximately 0.1 mL (100 µL) ±13%</a:t>
            </a:r>
            <a:endParaRPr b="1" sz="1200">
              <a:solidFill>
                <a:schemeClr val="dk1"/>
              </a:solidFill>
              <a:latin typeface="Merriweather"/>
              <a:ea typeface="Merriweather"/>
              <a:cs typeface="Merriweather"/>
              <a:sym typeface="Merriweather"/>
            </a:endParaRPr>
          </a:p>
          <a:p>
            <a:pPr indent="-304800" lvl="0" marL="457200" rtl="0" algn="l">
              <a:lnSpc>
                <a:spcPct val="150000"/>
              </a:lnSpc>
              <a:spcBef>
                <a:spcPts val="0"/>
              </a:spcBef>
              <a:spcAft>
                <a:spcPts val="0"/>
              </a:spcAft>
              <a:buClr>
                <a:schemeClr val="dk1"/>
              </a:buClr>
              <a:buSzPts val="1200"/>
              <a:buFont typeface="Merriweather"/>
              <a:buAutoNum type="arabicPeriod"/>
            </a:pPr>
            <a:r>
              <a:rPr b="1" lang="en" sz="1200">
                <a:solidFill>
                  <a:schemeClr val="dk1"/>
                </a:solidFill>
                <a:latin typeface="Merriweather"/>
                <a:ea typeface="Merriweather"/>
                <a:cs typeface="Merriweather"/>
                <a:sym typeface="Merriweather"/>
              </a:rPr>
              <a:t>Incorporate stirring capabilities to agitate samples for 1–2 minutes following each rehydration cycle</a:t>
            </a:r>
            <a:endParaRPr b="1" sz="1200">
              <a:solidFill>
                <a:schemeClr val="dk1"/>
              </a:solidFill>
              <a:latin typeface="Merriweather"/>
              <a:ea typeface="Merriweather"/>
              <a:cs typeface="Merriweather"/>
              <a:sym typeface="Merriweather"/>
            </a:endParaRPr>
          </a:p>
          <a:p>
            <a:pPr indent="-304800" lvl="0" marL="457200" rtl="0" algn="l">
              <a:lnSpc>
                <a:spcPct val="150000"/>
              </a:lnSpc>
              <a:spcBef>
                <a:spcPts val="0"/>
              </a:spcBef>
              <a:spcAft>
                <a:spcPts val="0"/>
              </a:spcAft>
              <a:buClr>
                <a:schemeClr val="dk1"/>
              </a:buClr>
              <a:buSzPts val="1200"/>
              <a:buFont typeface="Merriweather"/>
              <a:buAutoNum type="arabicPeriod"/>
            </a:pPr>
            <a:r>
              <a:rPr b="1" lang="en" sz="1200">
                <a:solidFill>
                  <a:schemeClr val="dk1"/>
                </a:solidFill>
                <a:latin typeface="Merriweather"/>
                <a:ea typeface="Merriweather"/>
                <a:cs typeface="Merriweather"/>
                <a:sym typeface="Merriweather"/>
              </a:rPr>
              <a:t>Maintain a </a:t>
            </a:r>
            <a:r>
              <a:rPr b="1" lang="en" sz="1200">
                <a:solidFill>
                  <a:schemeClr val="dk1"/>
                </a:solidFill>
                <a:latin typeface="Merriweather"/>
                <a:ea typeface="Merriweather"/>
                <a:cs typeface="Merriweather"/>
                <a:sym typeface="Merriweather"/>
              </a:rPr>
              <a:t>constant </a:t>
            </a:r>
            <a:r>
              <a:rPr b="1" lang="en" sz="1200">
                <a:solidFill>
                  <a:schemeClr val="dk1"/>
                </a:solidFill>
                <a:latin typeface="Merriweather"/>
                <a:ea typeface="Merriweather"/>
                <a:cs typeface="Merriweather"/>
                <a:sym typeface="Merriweather"/>
              </a:rPr>
              <a:t>temperature of 90°C (±5ºC) under the sample vials</a:t>
            </a:r>
            <a:endParaRPr b="1" sz="1200">
              <a:solidFill>
                <a:schemeClr val="dk1"/>
              </a:solidFill>
              <a:latin typeface="Merriweather"/>
              <a:ea typeface="Merriweather"/>
              <a:cs typeface="Merriweather"/>
              <a:sym typeface="Merriweather"/>
            </a:endParaRPr>
          </a:p>
          <a:p>
            <a:pPr indent="-304800" lvl="0" marL="457200" rtl="0" algn="l">
              <a:lnSpc>
                <a:spcPct val="150000"/>
              </a:lnSpc>
              <a:spcBef>
                <a:spcPts val="0"/>
              </a:spcBef>
              <a:spcAft>
                <a:spcPts val="0"/>
              </a:spcAft>
              <a:buClr>
                <a:schemeClr val="dk1"/>
              </a:buClr>
              <a:buSzPts val="1200"/>
              <a:buFont typeface="Merriweather"/>
              <a:buAutoNum type="arabicPeriod"/>
            </a:pPr>
            <a:r>
              <a:rPr b="1" lang="en" sz="1200">
                <a:solidFill>
                  <a:schemeClr val="dk1"/>
                </a:solidFill>
                <a:latin typeface="Merriweather"/>
                <a:ea typeface="Merriweather"/>
                <a:cs typeface="Merriweather"/>
                <a:sym typeface="Merriweather"/>
              </a:rPr>
              <a:t>Implement a regulated flow of carbon dioxide or nitrogen gas over the sample</a:t>
            </a:r>
            <a:endParaRPr b="1" sz="1200">
              <a:solidFill>
                <a:schemeClr val="dk1"/>
              </a:solidFill>
              <a:latin typeface="Merriweather"/>
              <a:ea typeface="Merriweather"/>
              <a:cs typeface="Merriweather"/>
              <a:sym typeface="Merriweathe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3"/>
          <p:cNvSpPr txBox="1"/>
          <p:nvPr/>
        </p:nvSpPr>
        <p:spPr>
          <a:xfrm>
            <a:off x="62350" y="196450"/>
            <a:ext cx="90075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Conclusion</a:t>
            </a:r>
            <a:endParaRPr b="1" sz="2400">
              <a:solidFill>
                <a:schemeClr val="dk2"/>
              </a:solidFill>
              <a:latin typeface="Merriweather"/>
              <a:ea typeface="Merriweather"/>
              <a:cs typeface="Merriweather"/>
              <a:sym typeface="Merriweather"/>
            </a:endParaRPr>
          </a:p>
        </p:txBody>
      </p:sp>
      <p:cxnSp>
        <p:nvCxnSpPr>
          <p:cNvPr id="854" name="Google Shape;854;p93"/>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855" name="Google Shape;855;p93"/>
          <p:cNvSpPr txBox="1"/>
          <p:nvPr/>
        </p:nvSpPr>
        <p:spPr>
          <a:xfrm>
            <a:off x="197375" y="995500"/>
            <a:ext cx="8760300" cy="4002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DM Sans"/>
              <a:buChar char="●"/>
            </a:pPr>
            <a:r>
              <a:rPr lang="en">
                <a:solidFill>
                  <a:schemeClr val="dk1"/>
                </a:solidFill>
                <a:latin typeface="Merriweather"/>
                <a:ea typeface="Merriweather"/>
                <a:cs typeface="Merriweather"/>
                <a:sym typeface="Merriweather"/>
              </a:rPr>
              <a:t>Guided by initial project deliverables and engineering standards; system performs as intended and will be handed off for continued PhD research</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292100" lvl="0" marL="457200" rtl="0" algn="l">
              <a:spcBef>
                <a:spcPts val="0"/>
              </a:spcBef>
              <a:spcAft>
                <a:spcPts val="0"/>
              </a:spcAft>
              <a:buClr>
                <a:schemeClr val="dk2"/>
              </a:buClr>
              <a:buSzPts val="1000"/>
              <a:buFont typeface="DM Sans"/>
              <a:buChar char="●"/>
            </a:pPr>
            <a:r>
              <a:rPr lang="en">
                <a:solidFill>
                  <a:schemeClr val="dk1"/>
                </a:solidFill>
                <a:latin typeface="Merriweather"/>
                <a:ea typeface="Merriweather"/>
                <a:cs typeface="Merriweather"/>
                <a:sym typeface="Merriweather"/>
              </a:rPr>
              <a:t>The wet/dry cycling system reduces cost and increases throughput for RNA synthesis experimentation, supporting origin-of-life research</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RNA's role extends beyond origins of life research to therapeutic applications like CRISPR and RNA Vaccines (Covid-19 Vaccine)</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With current costs for therapeutic RNA at $120,000 per human dosage, this research seeks a low-cost therapeutic RNA synthesis method using only water, heat, and precursor chemicals.</a:t>
            </a:r>
            <a:endParaRPr>
              <a:solidFill>
                <a:schemeClr val="dk1"/>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dk1"/>
              </a:solidFill>
              <a:latin typeface="Merriweather"/>
              <a:ea typeface="Merriweather"/>
              <a:cs typeface="Merriweather"/>
              <a:sym typeface="Merriweathe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4"/>
          <p:cNvSpPr txBox="1"/>
          <p:nvPr/>
        </p:nvSpPr>
        <p:spPr>
          <a:xfrm>
            <a:off x="62350" y="196450"/>
            <a:ext cx="90075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Thank You</a:t>
            </a:r>
            <a:endParaRPr b="1" sz="2400">
              <a:solidFill>
                <a:schemeClr val="dk2"/>
              </a:solidFill>
              <a:latin typeface="Merriweather"/>
              <a:ea typeface="Merriweather"/>
              <a:cs typeface="Merriweather"/>
              <a:sym typeface="Merriweather"/>
            </a:endParaRPr>
          </a:p>
        </p:txBody>
      </p:sp>
      <p:cxnSp>
        <p:nvCxnSpPr>
          <p:cNvPr id="861" name="Google Shape;861;p94"/>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862" name="Google Shape;862;p94" title="box_iso_high.jpg"/>
          <p:cNvPicPr preferRelativeResize="0"/>
          <p:nvPr/>
        </p:nvPicPr>
        <p:blipFill>
          <a:blip r:embed="rId3">
            <a:alphaModFix/>
          </a:blip>
          <a:stretch>
            <a:fillRect/>
          </a:stretch>
        </p:blipFill>
        <p:spPr>
          <a:xfrm>
            <a:off x="2384350" y="948625"/>
            <a:ext cx="4488125" cy="41484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6" name="Google Shape;306;p49"/>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Standards Employed for </a:t>
            </a:r>
            <a:r>
              <a:rPr b="1" lang="en" sz="2400">
                <a:solidFill>
                  <a:schemeClr val="dk2"/>
                </a:solidFill>
                <a:latin typeface="Merriweather"/>
                <a:ea typeface="Merriweather"/>
                <a:cs typeface="Merriweather"/>
                <a:sym typeface="Merriweather"/>
              </a:rPr>
              <a:t>Engineering Design</a:t>
            </a:r>
            <a:endParaRPr b="1" sz="2400">
              <a:solidFill>
                <a:schemeClr val="dk2"/>
              </a:solidFill>
              <a:latin typeface="Merriweather"/>
              <a:ea typeface="Merriweather"/>
              <a:cs typeface="Merriweather"/>
              <a:sym typeface="Merriweather"/>
            </a:endParaRPr>
          </a:p>
        </p:txBody>
      </p:sp>
      <p:cxnSp>
        <p:nvCxnSpPr>
          <p:cNvPr id="307" name="Google Shape;307;p49"/>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308" name="Google Shape;308;p49"/>
          <p:cNvSpPr txBox="1"/>
          <p:nvPr/>
        </p:nvSpPr>
        <p:spPr>
          <a:xfrm>
            <a:off x="300125" y="976825"/>
            <a:ext cx="8315400" cy="397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Merriweather"/>
                <a:ea typeface="Merriweather"/>
                <a:cs typeface="Merriweather"/>
                <a:sym typeface="Merriweather"/>
              </a:rPr>
              <a:t>Standards Followed:</a:t>
            </a:r>
            <a:endParaRPr>
              <a:solidFill>
                <a:schemeClr val="dk1"/>
              </a:solidFill>
              <a:latin typeface="Merriweather"/>
              <a:ea typeface="Merriweather"/>
              <a:cs typeface="Merriweather"/>
              <a:sym typeface="Merriweather"/>
            </a:endParaRPr>
          </a:p>
          <a:p>
            <a:pPr indent="-317500" lvl="0" marL="457200" rtl="0" algn="l">
              <a:lnSpc>
                <a:spcPct val="100000"/>
              </a:lnSpc>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Technical Documentation Standards in Engineering Design - UCSC ECE Department (Petersen &amp; Favaloro)</a:t>
            </a:r>
            <a:endParaRPr>
              <a:solidFill>
                <a:schemeClr val="dk1"/>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
                <a:solidFill>
                  <a:schemeClr val="dk1"/>
                </a:solidFill>
                <a:latin typeface="Merriweather"/>
                <a:ea typeface="Merriweather"/>
                <a:cs typeface="Merriweather"/>
                <a:sym typeface="Merriweather"/>
              </a:rPr>
              <a:t>Electrical Standards:</a:t>
            </a:r>
            <a:endParaRPr>
              <a:solidFill>
                <a:schemeClr val="dk1"/>
              </a:solidFill>
              <a:latin typeface="Merriweather"/>
              <a:ea typeface="Merriweather"/>
              <a:cs typeface="Merriweather"/>
              <a:sym typeface="Merriweather"/>
            </a:endParaRPr>
          </a:p>
          <a:p>
            <a:pPr indent="-317500" lvl="0" marL="457200" rtl="0" algn="l">
              <a:lnSpc>
                <a:spcPct val="100000"/>
              </a:lnSpc>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Standards of Good Engineering Practice for PCB Design - S.C. Petersen</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Introduction to Power Supplies (AN-556) — Ralph E. Locher, National Semiconductor</a:t>
            </a:r>
            <a:endParaRPr>
              <a:solidFill>
                <a:schemeClr val="dk1"/>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
                <a:solidFill>
                  <a:schemeClr val="dk1"/>
                </a:solidFill>
                <a:latin typeface="Merriweather"/>
                <a:ea typeface="Merriweather"/>
                <a:cs typeface="Merriweather"/>
                <a:sym typeface="Merriweather"/>
              </a:rPr>
              <a:t>Embedded Standards</a:t>
            </a:r>
            <a:endParaRPr>
              <a:solidFill>
                <a:schemeClr val="dk1"/>
              </a:solidFill>
              <a:latin typeface="Merriweather"/>
              <a:ea typeface="Merriweather"/>
              <a:cs typeface="Merriweather"/>
              <a:sym typeface="Merriweather"/>
            </a:endParaRPr>
          </a:p>
          <a:p>
            <a:pPr indent="-317500" lvl="0" marL="457200" rtl="0" algn="l">
              <a:lnSpc>
                <a:spcPct val="100000"/>
              </a:lnSpc>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Embedded C Coding Standard - Michael Barr</a:t>
            </a:r>
            <a:br>
              <a:rPr lang="en">
                <a:solidFill>
                  <a:schemeClr val="dk1"/>
                </a:solidFill>
                <a:latin typeface="Merriweather"/>
                <a:ea typeface="Merriweather"/>
                <a:cs typeface="Merriweather"/>
                <a:sym typeface="Merriweather"/>
              </a:rPr>
            </a:br>
            <a:endParaRPr>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None/>
            </a:pPr>
            <a:r>
              <a:rPr lang="en">
                <a:solidFill>
                  <a:schemeClr val="dk1"/>
                </a:solidFill>
                <a:latin typeface="Merriweather"/>
                <a:ea typeface="Merriweather"/>
                <a:cs typeface="Merriweather"/>
                <a:sym typeface="Merriweather"/>
              </a:rPr>
              <a:t>Mechanical Standards:</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Font typeface="Merriweather"/>
              <a:buChar char="●"/>
            </a:pPr>
            <a:r>
              <a:rPr lang="en">
                <a:solidFill>
                  <a:schemeClr val="dk1"/>
                </a:solidFill>
                <a:latin typeface="Merriweather"/>
                <a:ea typeface="Merriweather"/>
                <a:cs typeface="Merriweather"/>
                <a:sym typeface="Merriweather"/>
              </a:rPr>
              <a:t>Pipette Calibration - Texas Tech University</a:t>
            </a:r>
            <a:endParaRPr>
              <a:solidFill>
                <a:schemeClr val="dk1"/>
              </a:solidFill>
              <a:latin typeface="Merriweather"/>
              <a:ea typeface="Merriweather"/>
              <a:cs typeface="Merriweather"/>
              <a:sym typeface="Merriweather"/>
            </a:endParaRPr>
          </a:p>
          <a:p>
            <a:pPr indent="-317500" lvl="0" marL="457200" rtl="0" algn="l">
              <a:spcBef>
                <a:spcPts val="0"/>
              </a:spcBef>
              <a:spcAft>
                <a:spcPts val="0"/>
              </a:spcAft>
              <a:buClr>
                <a:schemeClr val="dk1"/>
              </a:buClr>
              <a:buSzPts val="1400"/>
              <a:buChar char="●"/>
            </a:pPr>
            <a:r>
              <a:rPr lang="en">
                <a:solidFill>
                  <a:schemeClr val="dk1"/>
                </a:solidFill>
                <a:latin typeface="Merriweather"/>
                <a:ea typeface="Merriweather"/>
                <a:cs typeface="Merriweather"/>
                <a:sym typeface="Merriweather"/>
              </a:rPr>
              <a:t>Dimensioning and Tolerancing (ANSI Y14.5-2009) – ANSI</a:t>
            </a:r>
            <a:endParaRPr>
              <a:solidFill>
                <a:schemeClr val="dk1"/>
              </a:solidFill>
              <a:latin typeface="Merriweather"/>
              <a:ea typeface="Merriweather"/>
              <a:cs typeface="Merriweather"/>
              <a:sym typeface="Merriweather"/>
            </a:endParaRPr>
          </a:p>
          <a:p>
            <a:pPr indent="0" lvl="0" marL="457200" rtl="0" algn="l">
              <a:lnSpc>
                <a:spcPct val="100000"/>
              </a:lnSpc>
              <a:spcBef>
                <a:spcPts val="0"/>
              </a:spcBef>
              <a:spcAft>
                <a:spcPts val="0"/>
              </a:spcAft>
              <a:buNone/>
            </a:pPr>
            <a:r>
              <a:t/>
            </a:r>
            <a:endParaRPr>
              <a:solidFill>
                <a:schemeClr val="dk1"/>
              </a:solidFill>
              <a:latin typeface="Merriweather"/>
              <a:ea typeface="Merriweather"/>
              <a:cs typeface="Merriweather"/>
              <a:sym typeface="Merriweather"/>
            </a:endParaRPr>
          </a:p>
          <a:p>
            <a:pPr indent="0" lvl="0" marL="0" rtl="0" algn="l">
              <a:lnSpc>
                <a:spcPct val="100000"/>
              </a:lnSpc>
              <a:spcBef>
                <a:spcPts val="0"/>
              </a:spcBef>
              <a:spcAft>
                <a:spcPts val="0"/>
              </a:spcAft>
              <a:buNone/>
            </a:pPr>
            <a:r>
              <a:t/>
            </a:r>
            <a:endParaRPr>
              <a:solidFill>
                <a:schemeClr val="dk1"/>
              </a:solidFill>
              <a:latin typeface="Merriweather"/>
              <a:ea typeface="Merriweather"/>
              <a:cs typeface="Merriweather"/>
              <a:sym typeface="Merriweather"/>
            </a:endParaRPr>
          </a:p>
        </p:txBody>
      </p:sp>
      <p:sp>
        <p:nvSpPr>
          <p:cNvPr id="309" name="Google Shape;309;p49"/>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DFE2"/>
        </a:solidFill>
      </p:bgPr>
    </p:bg>
    <p:spTree>
      <p:nvGrpSpPr>
        <p:cNvPr id="313" name="Shape 313"/>
        <p:cNvGrpSpPr/>
        <p:nvPr/>
      </p:nvGrpSpPr>
      <p:grpSpPr>
        <a:xfrm>
          <a:off x="0" y="0"/>
          <a:ext cx="0" cy="0"/>
          <a:chOff x="0" y="0"/>
          <a:chExt cx="0" cy="0"/>
        </a:xfrm>
      </p:grpSpPr>
      <p:sp>
        <p:nvSpPr>
          <p:cNvPr id="314" name="Google Shape;31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50"/>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Rehydration Subsystem Design</a:t>
            </a:r>
            <a:endParaRPr b="1" sz="2400">
              <a:solidFill>
                <a:schemeClr val="dk2"/>
              </a:solidFill>
              <a:latin typeface="Merriweather"/>
              <a:ea typeface="Merriweather"/>
              <a:cs typeface="Merriweather"/>
              <a:sym typeface="Merriweather"/>
            </a:endParaRPr>
          </a:p>
        </p:txBody>
      </p:sp>
      <p:sp>
        <p:nvSpPr>
          <p:cNvPr id="316" name="Google Shape;316;p50"/>
          <p:cNvSpPr txBox="1"/>
          <p:nvPr/>
        </p:nvSpPr>
        <p:spPr>
          <a:xfrm>
            <a:off x="5409250" y="849600"/>
            <a:ext cx="3489000" cy="2339700"/>
          </a:xfrm>
          <a:prstGeom prst="rect">
            <a:avLst/>
          </a:prstGeom>
          <a:noFill/>
          <a:ln>
            <a:noFill/>
          </a:ln>
        </p:spPr>
        <p:txBody>
          <a:bodyPr anchorCtr="0" anchor="ctr" bIns="91425" lIns="91425" spcFirstLastPara="1" rIns="91425" wrap="square" tIns="91425">
            <a:spAutoFit/>
          </a:bodyPr>
          <a:lstStyle/>
          <a:p>
            <a:pPr indent="0" lvl="0" marL="0" rtl="0" algn="l">
              <a:lnSpc>
                <a:spcPct val="150000"/>
              </a:lnSpc>
              <a:spcBef>
                <a:spcPts val="0"/>
              </a:spcBef>
              <a:spcAft>
                <a:spcPts val="0"/>
              </a:spcAft>
              <a:buNone/>
            </a:pPr>
            <a:r>
              <a:rPr lang="en">
                <a:solidFill>
                  <a:schemeClr val="dk2"/>
                </a:solidFill>
                <a:latin typeface="Merriweather"/>
                <a:ea typeface="Merriweather"/>
                <a:cs typeface="Merriweather"/>
                <a:sym typeface="Merriweather"/>
              </a:rPr>
              <a:t>Deliverable:</a:t>
            </a:r>
            <a:endParaRPr>
              <a:solidFill>
                <a:schemeClr val="dk2"/>
              </a:solidFill>
              <a:latin typeface="Merriweather"/>
              <a:ea typeface="Merriweather"/>
              <a:cs typeface="Merriweather"/>
              <a:sym typeface="Merriweather"/>
            </a:endParaRPr>
          </a:p>
          <a:p>
            <a:pPr indent="-317500" lvl="0" marL="457200" rtl="0" algn="l">
              <a:lnSpc>
                <a:spcPct val="150000"/>
              </a:lnSpc>
              <a:spcBef>
                <a:spcPts val="0"/>
              </a:spcBef>
              <a:spcAft>
                <a:spcPts val="0"/>
              </a:spcAft>
              <a:buClr>
                <a:schemeClr val="dk2"/>
              </a:buClr>
              <a:buSzPts val="1400"/>
              <a:buFont typeface="Merriweather"/>
              <a:buChar char="●"/>
            </a:pPr>
            <a:r>
              <a:rPr lang="en">
                <a:solidFill>
                  <a:schemeClr val="dk2"/>
                </a:solidFill>
                <a:latin typeface="Merriweather"/>
                <a:ea typeface="Merriweather"/>
                <a:cs typeface="Merriweather"/>
                <a:sym typeface="Merriweather"/>
              </a:rPr>
              <a:t>Rehydrates 12 samples with </a:t>
            </a:r>
            <a:r>
              <a:rPr lang="en">
                <a:solidFill>
                  <a:schemeClr val="dk2"/>
                </a:solidFill>
                <a:latin typeface="Merriweather"/>
                <a:ea typeface="Merriweather"/>
                <a:cs typeface="Merriweather"/>
                <a:sym typeface="Merriweather"/>
              </a:rPr>
              <a:t>100uL of water </a:t>
            </a:r>
            <a:r>
              <a:rPr lang="en">
                <a:solidFill>
                  <a:schemeClr val="dk2"/>
                </a:solidFill>
                <a:latin typeface="Merriweather"/>
                <a:ea typeface="Merriweather"/>
                <a:cs typeface="Merriweather"/>
                <a:sym typeface="Merriweather"/>
              </a:rPr>
              <a:t>with ±13 % precision</a:t>
            </a:r>
            <a:endParaRPr>
              <a:solidFill>
                <a:schemeClr val="dk2"/>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
                <a:solidFill>
                  <a:schemeClr val="dk2"/>
                </a:solidFill>
                <a:latin typeface="Merriweather"/>
                <a:ea typeface="Merriweather"/>
                <a:cs typeface="Merriweather"/>
                <a:sym typeface="Merriweather"/>
              </a:rPr>
              <a:t>Approach:</a:t>
            </a:r>
            <a:endParaRPr>
              <a:solidFill>
                <a:schemeClr val="dk2"/>
              </a:solidFill>
              <a:latin typeface="Merriweather"/>
              <a:ea typeface="Merriweather"/>
              <a:cs typeface="Merriweather"/>
              <a:sym typeface="Merriweather"/>
            </a:endParaRPr>
          </a:p>
          <a:p>
            <a:pPr indent="-317500" lvl="0" marL="457200" rtl="0" algn="l">
              <a:lnSpc>
                <a:spcPct val="150000"/>
              </a:lnSpc>
              <a:spcBef>
                <a:spcPts val="0"/>
              </a:spcBef>
              <a:spcAft>
                <a:spcPts val="0"/>
              </a:spcAft>
              <a:buClr>
                <a:schemeClr val="dk2"/>
              </a:buClr>
              <a:buSzPts val="1400"/>
              <a:buFont typeface="Merriweather"/>
              <a:buChar char="●"/>
            </a:pPr>
            <a:r>
              <a:rPr lang="en">
                <a:solidFill>
                  <a:schemeClr val="dk2"/>
                </a:solidFill>
                <a:latin typeface="Merriweather"/>
                <a:ea typeface="Merriweather"/>
                <a:cs typeface="Merriweather"/>
                <a:sym typeface="Merriweather"/>
              </a:rPr>
              <a:t>Design a syringe pump that runs autonomously</a:t>
            </a:r>
            <a:endParaRPr sz="1000">
              <a:solidFill>
                <a:schemeClr val="dk1"/>
              </a:solidFill>
              <a:latin typeface="Merriweather"/>
              <a:ea typeface="Merriweather"/>
              <a:cs typeface="Merriweather"/>
              <a:sym typeface="Merriweather"/>
            </a:endParaRPr>
          </a:p>
        </p:txBody>
      </p:sp>
      <p:cxnSp>
        <p:nvCxnSpPr>
          <p:cNvPr id="317" name="Google Shape;317;p50"/>
          <p:cNvCxnSpPr/>
          <p:nvPr/>
        </p:nvCxnSpPr>
        <p:spPr>
          <a:xfrm>
            <a:off x="10875" y="773625"/>
            <a:ext cx="9139500" cy="0"/>
          </a:xfrm>
          <a:prstGeom prst="straightConnector1">
            <a:avLst/>
          </a:prstGeom>
          <a:noFill/>
          <a:ln cap="flat" cmpd="sng" w="28575">
            <a:solidFill>
              <a:schemeClr val="accent2"/>
            </a:solidFill>
            <a:prstDash val="solid"/>
            <a:round/>
            <a:headEnd len="med" w="med" type="none"/>
            <a:tailEnd len="med" w="med" type="none"/>
          </a:ln>
        </p:spPr>
      </p:cxnSp>
      <p:pic>
        <p:nvPicPr>
          <p:cNvPr id="318" name="Google Shape;318;p50" title="Top_Level_Final.drawio.png"/>
          <p:cNvPicPr preferRelativeResize="0"/>
          <p:nvPr/>
        </p:nvPicPr>
        <p:blipFill rotWithShape="1">
          <a:blip r:embed="rId3">
            <a:alphaModFix/>
          </a:blip>
          <a:srcRect b="0" l="0" r="0" t="0"/>
          <a:stretch/>
        </p:blipFill>
        <p:spPr>
          <a:xfrm>
            <a:off x="1135350" y="773625"/>
            <a:ext cx="3325341" cy="4369875"/>
          </a:xfrm>
          <a:prstGeom prst="rect">
            <a:avLst/>
          </a:prstGeom>
          <a:noFill/>
          <a:ln>
            <a:noFill/>
          </a:ln>
        </p:spPr>
      </p:pic>
      <p:sp>
        <p:nvSpPr>
          <p:cNvPr id="319" name="Google Shape;319;p50"/>
          <p:cNvSpPr/>
          <p:nvPr/>
        </p:nvSpPr>
        <p:spPr>
          <a:xfrm>
            <a:off x="1382950" y="2246175"/>
            <a:ext cx="609300" cy="797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cxnSp>
        <p:nvCxnSpPr>
          <p:cNvPr id="320" name="Google Shape;320;p50"/>
          <p:cNvCxnSpPr>
            <a:endCxn id="319" idx="3"/>
          </p:cNvCxnSpPr>
          <p:nvPr/>
        </p:nvCxnSpPr>
        <p:spPr>
          <a:xfrm flipH="1">
            <a:off x="1992250" y="1415175"/>
            <a:ext cx="3361500" cy="122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Syringe Pump Design-Final Version </a:t>
            </a:r>
            <a:endParaRPr b="1" sz="2400">
              <a:solidFill>
                <a:schemeClr val="dk2"/>
              </a:solidFill>
              <a:latin typeface="Merriweather"/>
              <a:ea typeface="Merriweather"/>
              <a:cs typeface="Merriweather"/>
              <a:sym typeface="Merriweather"/>
            </a:endParaRPr>
          </a:p>
        </p:txBody>
      </p:sp>
      <p:cxnSp>
        <p:nvCxnSpPr>
          <p:cNvPr id="327" name="Google Shape;327;p51"/>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328" name="Google Shape;328;p51"/>
          <p:cNvSpPr txBox="1"/>
          <p:nvPr>
            <p:ph idx="1" type="body"/>
          </p:nvPr>
        </p:nvSpPr>
        <p:spPr>
          <a:xfrm>
            <a:off x="3913500" y="4878300"/>
            <a:ext cx="5529900" cy="44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000" u="sng">
                <a:solidFill>
                  <a:schemeClr val="hlink"/>
                </a:solidFill>
                <a:hlinkClick r:id="rId3"/>
              </a:rPr>
              <a:t>Link to dimension drawing of syringe pump</a:t>
            </a:r>
            <a:endParaRPr sz="1000"/>
          </a:p>
          <a:p>
            <a:pPr indent="0" lvl="0" marL="0" rtl="0" algn="ctr">
              <a:lnSpc>
                <a:spcPct val="100000"/>
              </a:lnSpc>
              <a:spcBef>
                <a:spcPts val="0"/>
              </a:spcBef>
              <a:spcAft>
                <a:spcPts val="0"/>
              </a:spcAft>
              <a:buNone/>
            </a:pPr>
            <a:r>
              <a:t/>
            </a:r>
            <a:endParaRPr sz="1200"/>
          </a:p>
        </p:txBody>
      </p:sp>
      <p:sp>
        <p:nvSpPr>
          <p:cNvPr id="329" name="Google Shape;329;p51"/>
          <p:cNvSpPr txBox="1"/>
          <p:nvPr/>
        </p:nvSpPr>
        <p:spPr>
          <a:xfrm>
            <a:off x="300125" y="923050"/>
            <a:ext cx="3950700" cy="98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hlink"/>
              </a:buClr>
              <a:buSzPts val="1100"/>
              <a:buFont typeface="Arial"/>
              <a:buNone/>
            </a:pPr>
            <a:r>
              <a:rPr b="1" lang="en" sz="1300">
                <a:solidFill>
                  <a:schemeClr val="dk1"/>
                </a:solidFill>
                <a:latin typeface="Merriweather"/>
                <a:ea typeface="Merriweather"/>
                <a:cs typeface="Merriweather"/>
                <a:sym typeface="Merriweather"/>
              </a:rPr>
              <a:t>Mechanical Design:</a:t>
            </a:r>
            <a:endParaRPr b="1" sz="13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Uses threaded rod and stepper motor to control the amount of water pushed from the syringe</a:t>
            </a:r>
            <a:endParaRPr sz="1200">
              <a:solidFill>
                <a:schemeClr val="dk1"/>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b="1" lang="en" sz="1200">
                <a:solidFill>
                  <a:schemeClr val="dk1"/>
                </a:solidFill>
                <a:latin typeface="Merriweather"/>
                <a:ea typeface="Merriweather"/>
                <a:cs typeface="Merriweather"/>
                <a:sym typeface="Merriweather"/>
              </a:rPr>
              <a:t>Calibration</a:t>
            </a:r>
            <a:r>
              <a:rPr b="1" lang="en" sz="1200">
                <a:solidFill>
                  <a:schemeClr val="dk1"/>
                </a:solidFill>
                <a:latin typeface="Merriweather"/>
                <a:ea typeface="Merriweather"/>
                <a:cs typeface="Merriweather"/>
                <a:sym typeface="Merriweather"/>
              </a:rPr>
              <a:t>:</a:t>
            </a:r>
            <a:endParaRPr b="1"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User enters the </a:t>
            </a:r>
            <a:r>
              <a:rPr lang="en" sz="1200">
                <a:solidFill>
                  <a:schemeClr val="dk1"/>
                </a:solidFill>
                <a:latin typeface="Merriweather"/>
                <a:ea typeface="Merriweather"/>
                <a:cs typeface="Merriweather"/>
                <a:sym typeface="Merriweather"/>
              </a:rPr>
              <a:t>syringe</a:t>
            </a:r>
            <a:r>
              <a:rPr lang="en" sz="1200">
                <a:solidFill>
                  <a:schemeClr val="dk1"/>
                </a:solidFill>
                <a:latin typeface="Merriweather"/>
                <a:ea typeface="Merriweather"/>
                <a:cs typeface="Merriweather"/>
                <a:sym typeface="Merriweather"/>
              </a:rPr>
              <a:t> inner diameter.</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System </a:t>
            </a:r>
            <a:r>
              <a:rPr lang="en" sz="1200" u="sng">
                <a:solidFill>
                  <a:schemeClr val="hlink"/>
                </a:solidFill>
                <a:latin typeface="Merriweather"/>
                <a:ea typeface="Merriweather"/>
                <a:cs typeface="Merriweather"/>
                <a:sym typeface="Merriweather"/>
                <a:hlinkClick r:id="rId4"/>
              </a:rPr>
              <a:t>calculates</a:t>
            </a:r>
            <a:r>
              <a:rPr lang="en" sz="1200">
                <a:solidFill>
                  <a:schemeClr val="dk1"/>
                </a:solidFill>
                <a:latin typeface="Merriweather"/>
                <a:ea typeface="Merriweather"/>
                <a:cs typeface="Merriweather"/>
                <a:sym typeface="Merriweather"/>
              </a:rPr>
              <a:t> the number of motor steps needed to deliver a specific volume (µL)</a:t>
            </a:r>
            <a:endParaRPr sz="1200">
              <a:solidFill>
                <a:srgbClr val="FF0000"/>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Modular functions command the stepper motor to dispense the desired volume </a:t>
            </a:r>
            <a:endParaRPr sz="1200">
              <a:solidFill>
                <a:schemeClr val="dk1"/>
              </a:solidFill>
              <a:latin typeface="Merriweather"/>
              <a:ea typeface="Merriweather"/>
              <a:cs typeface="Merriweather"/>
              <a:sym typeface="Merriweather"/>
            </a:endParaRPr>
          </a:p>
        </p:txBody>
      </p:sp>
      <p:sp>
        <p:nvSpPr>
          <p:cNvPr id="330" name="Google Shape;330;p51"/>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pic>
        <p:nvPicPr>
          <p:cNvPr id="331" name="Google Shape;331;p51" title="Screenshot 2025-06-10 at 2.53.03 PM.png"/>
          <p:cNvPicPr preferRelativeResize="0"/>
          <p:nvPr/>
        </p:nvPicPr>
        <p:blipFill>
          <a:blip r:embed="rId5">
            <a:alphaModFix/>
          </a:blip>
          <a:stretch>
            <a:fillRect/>
          </a:stretch>
        </p:blipFill>
        <p:spPr>
          <a:xfrm>
            <a:off x="4213335" y="1000425"/>
            <a:ext cx="4733292" cy="3662801"/>
          </a:xfrm>
          <a:prstGeom prst="rect">
            <a:avLst/>
          </a:prstGeom>
          <a:noFill/>
          <a:ln>
            <a:noFill/>
          </a:ln>
        </p:spPr>
      </p:pic>
      <p:pic>
        <p:nvPicPr>
          <p:cNvPr id="332" name="Google Shape;332;p51"/>
          <p:cNvPicPr preferRelativeResize="0"/>
          <p:nvPr/>
        </p:nvPicPr>
        <p:blipFill rotWithShape="1">
          <a:blip r:embed="rId6">
            <a:alphaModFix/>
          </a:blip>
          <a:srcRect b="16469" l="0" r="0" t="26838"/>
          <a:stretch/>
        </p:blipFill>
        <p:spPr>
          <a:xfrm>
            <a:off x="1456575" y="3636725"/>
            <a:ext cx="1947051" cy="1471725"/>
          </a:xfrm>
          <a:prstGeom prst="rect">
            <a:avLst/>
          </a:prstGeom>
          <a:noFill/>
          <a:ln>
            <a:noFill/>
          </a:ln>
        </p:spPr>
      </p:pic>
      <p:sp>
        <p:nvSpPr>
          <p:cNvPr id="333" name="Google Shape;333;p51"/>
          <p:cNvSpPr/>
          <p:nvPr/>
        </p:nvSpPr>
        <p:spPr>
          <a:xfrm>
            <a:off x="5711025" y="2891325"/>
            <a:ext cx="382200" cy="393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4" name="Google Shape;334;p51"/>
          <p:cNvSpPr/>
          <p:nvPr/>
        </p:nvSpPr>
        <p:spPr>
          <a:xfrm>
            <a:off x="1850825" y="4010700"/>
            <a:ext cx="548700" cy="393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5" name="Google Shape;335;p51"/>
          <p:cNvSpPr/>
          <p:nvPr/>
        </p:nvSpPr>
        <p:spPr>
          <a:xfrm rot="1914654">
            <a:off x="7243314" y="1757421"/>
            <a:ext cx="887060" cy="493726"/>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6" name="Google Shape;336;p51"/>
          <p:cNvSpPr/>
          <p:nvPr/>
        </p:nvSpPr>
        <p:spPr>
          <a:xfrm rot="2847595">
            <a:off x="2062269" y="4068494"/>
            <a:ext cx="1532157" cy="505762"/>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2" name="Google Shape;342;p52"/>
          <p:cNvSpPr txBox="1"/>
          <p:nvPr/>
        </p:nvSpPr>
        <p:spPr>
          <a:xfrm>
            <a:off x="544350" y="196450"/>
            <a:ext cx="7928100" cy="49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dk2"/>
                </a:solidFill>
                <a:latin typeface="Merriweather"/>
                <a:ea typeface="Merriweather"/>
                <a:cs typeface="Merriweather"/>
                <a:sym typeface="Merriweather"/>
              </a:rPr>
              <a:t>Materials used for </a:t>
            </a:r>
            <a:r>
              <a:rPr b="1" lang="en" sz="2400">
                <a:solidFill>
                  <a:schemeClr val="dk2"/>
                </a:solidFill>
                <a:latin typeface="Merriweather"/>
                <a:ea typeface="Merriweather"/>
                <a:cs typeface="Merriweather"/>
                <a:sym typeface="Merriweather"/>
              </a:rPr>
              <a:t>Syringe Pump Design </a:t>
            </a:r>
            <a:endParaRPr b="1" sz="2400">
              <a:solidFill>
                <a:schemeClr val="dk2"/>
              </a:solidFill>
              <a:latin typeface="Merriweather"/>
              <a:ea typeface="Merriweather"/>
              <a:cs typeface="Merriweather"/>
              <a:sym typeface="Merriweather"/>
            </a:endParaRPr>
          </a:p>
        </p:txBody>
      </p:sp>
      <p:cxnSp>
        <p:nvCxnSpPr>
          <p:cNvPr id="343" name="Google Shape;343;p52"/>
          <p:cNvCxnSpPr/>
          <p:nvPr/>
        </p:nvCxnSpPr>
        <p:spPr>
          <a:xfrm>
            <a:off x="2250" y="842875"/>
            <a:ext cx="9139500" cy="0"/>
          </a:xfrm>
          <a:prstGeom prst="straightConnector1">
            <a:avLst/>
          </a:prstGeom>
          <a:noFill/>
          <a:ln cap="flat" cmpd="sng" w="28575">
            <a:solidFill>
              <a:schemeClr val="accent2"/>
            </a:solidFill>
            <a:prstDash val="solid"/>
            <a:round/>
            <a:headEnd len="med" w="med" type="none"/>
            <a:tailEnd len="med" w="med" type="none"/>
          </a:ln>
        </p:spPr>
      </p:cxnSp>
      <p:sp>
        <p:nvSpPr>
          <p:cNvPr id="344" name="Google Shape;344;p52"/>
          <p:cNvSpPr txBox="1"/>
          <p:nvPr/>
        </p:nvSpPr>
        <p:spPr>
          <a:xfrm>
            <a:off x="6182925" y="1834925"/>
            <a:ext cx="209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FF0000"/>
              </a:solidFill>
              <a:latin typeface="DM Sans"/>
              <a:ea typeface="DM Sans"/>
              <a:cs typeface="DM Sans"/>
              <a:sym typeface="DM Sans"/>
            </a:endParaRPr>
          </a:p>
        </p:txBody>
      </p:sp>
      <p:sp>
        <p:nvSpPr>
          <p:cNvPr id="345" name="Google Shape;345;p52"/>
          <p:cNvSpPr txBox="1"/>
          <p:nvPr/>
        </p:nvSpPr>
        <p:spPr>
          <a:xfrm>
            <a:off x="197375" y="1105325"/>
            <a:ext cx="4107000" cy="274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latin typeface="Merriweather"/>
                <a:ea typeface="Merriweather"/>
                <a:cs typeface="Merriweather"/>
                <a:sym typeface="Merriweather"/>
              </a:rPr>
              <a:t>Materials:</a:t>
            </a:r>
            <a:endParaRPr b="1"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13 Port manifold </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PTFE 1/16’’ OD tubing</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Idex Flangeless Fitting, Standard Knurl, Red Acetal, </a:t>
            </a:r>
            <a:r>
              <a:rPr lang="en" sz="1200">
                <a:solidFill>
                  <a:schemeClr val="dk1"/>
                </a:solidFill>
                <a:latin typeface="Merriweather"/>
                <a:ea typeface="Merriweather"/>
                <a:cs typeface="Merriweather"/>
                <a:sym typeface="Merriweather"/>
              </a:rPr>
              <a:t>1/16’’</a:t>
            </a:r>
            <a:r>
              <a:rPr lang="en" sz="1200">
                <a:solidFill>
                  <a:schemeClr val="dk1"/>
                </a:solidFill>
                <a:latin typeface="Merriweather"/>
                <a:ea typeface="Merriweather"/>
                <a:cs typeface="Merriweather"/>
                <a:sym typeface="Merriweather"/>
              </a:rPr>
              <a:t>  OD Tubing, 1/4-28 Flat-Bottom</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Idex Flangeless Fitting, Standard Knurl, Green Acetal, ⅛’’  OD Tubing, 1/4-28 Flat-Bottom</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0"/>
              </a:spcBef>
              <a:spcAft>
                <a:spcPts val="0"/>
              </a:spcAft>
              <a:buClr>
                <a:schemeClr val="dk1"/>
              </a:buClr>
              <a:buSzPts val="1200"/>
              <a:buFont typeface="Merriweather"/>
              <a:buChar char="●"/>
            </a:pPr>
            <a:r>
              <a:rPr lang="en" sz="1200">
                <a:solidFill>
                  <a:schemeClr val="dk1"/>
                </a:solidFill>
                <a:latin typeface="Merriweather"/>
                <a:ea typeface="Merriweather"/>
                <a:cs typeface="Merriweather"/>
                <a:sym typeface="Merriweather"/>
              </a:rPr>
              <a:t>2-Way Stopcocks with Luer Connection</a:t>
            </a:r>
            <a:endParaRPr sz="1200">
              <a:solidFill>
                <a:schemeClr val="dk1"/>
              </a:solidFill>
              <a:latin typeface="Merriweather"/>
              <a:ea typeface="Merriweather"/>
              <a:cs typeface="Merriweather"/>
              <a:sym typeface="Merriweather"/>
            </a:endParaRPr>
          </a:p>
          <a:p>
            <a:pPr indent="0" lvl="0" marL="0" rtl="0" algn="l">
              <a:lnSpc>
                <a:spcPct val="115000"/>
              </a:lnSpc>
              <a:spcBef>
                <a:spcPts val="1200"/>
              </a:spcBef>
              <a:spcAft>
                <a:spcPts val="0"/>
              </a:spcAft>
              <a:buNone/>
            </a:pPr>
            <a:r>
              <a:t/>
            </a:r>
            <a:endParaRPr sz="1200">
              <a:solidFill>
                <a:schemeClr val="dk1"/>
              </a:solidFill>
              <a:latin typeface="Merriweather"/>
              <a:ea typeface="Merriweather"/>
              <a:cs typeface="Merriweather"/>
              <a:sym typeface="Merriweather"/>
            </a:endParaRPr>
          </a:p>
          <a:p>
            <a:pPr indent="-304800" lvl="0" marL="457200" rtl="0" algn="l">
              <a:lnSpc>
                <a:spcPct val="115000"/>
              </a:lnSpc>
              <a:spcBef>
                <a:spcPts val="1200"/>
              </a:spcBef>
              <a:spcAft>
                <a:spcPts val="0"/>
              </a:spcAft>
              <a:buClr>
                <a:schemeClr val="dk1"/>
              </a:buClr>
              <a:buSzPts val="1200"/>
              <a:buFont typeface="Merriweather"/>
              <a:buChar char="●"/>
            </a:pPr>
            <a:r>
              <a:t/>
            </a:r>
            <a:endParaRPr sz="1200">
              <a:solidFill>
                <a:schemeClr val="dk1"/>
              </a:solidFill>
              <a:latin typeface="Merriweather"/>
              <a:ea typeface="Merriweather"/>
              <a:cs typeface="Merriweather"/>
              <a:sym typeface="Merriweather"/>
            </a:endParaRPr>
          </a:p>
        </p:txBody>
      </p:sp>
      <p:pic>
        <p:nvPicPr>
          <p:cNvPr id="346" name="Google Shape;346;p52" title="Screenshot 2025-06-10 at 2.55.16 PM.png"/>
          <p:cNvPicPr preferRelativeResize="0"/>
          <p:nvPr/>
        </p:nvPicPr>
        <p:blipFill>
          <a:blip r:embed="rId3">
            <a:alphaModFix/>
          </a:blip>
          <a:stretch>
            <a:fillRect/>
          </a:stretch>
        </p:blipFill>
        <p:spPr>
          <a:xfrm>
            <a:off x="6704575" y="914100"/>
            <a:ext cx="2316575" cy="2038776"/>
          </a:xfrm>
          <a:prstGeom prst="rect">
            <a:avLst/>
          </a:prstGeom>
          <a:noFill/>
          <a:ln>
            <a:noFill/>
          </a:ln>
        </p:spPr>
      </p:pic>
      <p:pic>
        <p:nvPicPr>
          <p:cNvPr id="347" name="Google Shape;347;p52"/>
          <p:cNvPicPr preferRelativeResize="0"/>
          <p:nvPr/>
        </p:nvPicPr>
        <p:blipFill>
          <a:blip r:embed="rId4">
            <a:alphaModFix/>
          </a:blip>
          <a:stretch>
            <a:fillRect/>
          </a:stretch>
        </p:blipFill>
        <p:spPr>
          <a:xfrm>
            <a:off x="7220550" y="3326475"/>
            <a:ext cx="1178225" cy="1178225"/>
          </a:xfrm>
          <a:prstGeom prst="rect">
            <a:avLst/>
          </a:prstGeom>
          <a:noFill/>
          <a:ln>
            <a:noFill/>
          </a:ln>
        </p:spPr>
      </p:pic>
      <p:pic>
        <p:nvPicPr>
          <p:cNvPr id="348" name="Google Shape;348;p52" title="Screenshot 2025-06-10 at 3.03.40 PM.png"/>
          <p:cNvPicPr preferRelativeResize="0"/>
          <p:nvPr/>
        </p:nvPicPr>
        <p:blipFill>
          <a:blip r:embed="rId5">
            <a:alphaModFix/>
          </a:blip>
          <a:stretch>
            <a:fillRect/>
          </a:stretch>
        </p:blipFill>
        <p:spPr>
          <a:xfrm>
            <a:off x="4250825" y="3026712"/>
            <a:ext cx="2429325" cy="1188026"/>
          </a:xfrm>
          <a:prstGeom prst="rect">
            <a:avLst/>
          </a:prstGeom>
          <a:noFill/>
          <a:ln>
            <a:noFill/>
          </a:ln>
        </p:spPr>
      </p:pic>
      <p:pic>
        <p:nvPicPr>
          <p:cNvPr id="349" name="Google Shape;349;p52"/>
          <p:cNvPicPr preferRelativeResize="0"/>
          <p:nvPr/>
        </p:nvPicPr>
        <p:blipFill>
          <a:blip r:embed="rId6">
            <a:alphaModFix/>
          </a:blip>
          <a:stretch>
            <a:fillRect/>
          </a:stretch>
        </p:blipFill>
        <p:spPr>
          <a:xfrm>
            <a:off x="4963200" y="1269366"/>
            <a:ext cx="1178225" cy="1178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